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59683" y="9705975"/>
            <a:ext cx="2033398" cy="460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9327" y="9619395"/>
            <a:ext cx="22161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3247"/>
            <a:ext cx="632587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Праймер битумный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«БРИТ»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200" spc="-5" dirty="0">
                <a:latin typeface="Arial"/>
                <a:cs typeface="Arial"/>
              </a:rPr>
              <a:t>Материал холодного </a:t>
            </a:r>
            <a:r>
              <a:rPr sz="1200" dirty="0">
                <a:latin typeface="Arial"/>
                <a:cs typeface="Arial"/>
              </a:rPr>
              <a:t>применения, </a:t>
            </a:r>
            <a:r>
              <a:rPr sz="1200" spc="-5" dirty="0">
                <a:latin typeface="Arial"/>
                <a:cs typeface="Arial"/>
              </a:rPr>
              <a:t>предназначенный для подготовки поверхностей  </a:t>
            </a:r>
            <a:r>
              <a:rPr sz="1200" dirty="0">
                <a:latin typeface="Arial"/>
                <a:cs typeface="Arial"/>
              </a:rPr>
              <a:t>перед </a:t>
            </a:r>
            <a:r>
              <a:rPr sz="1200" spc="-5" dirty="0">
                <a:latin typeface="Arial"/>
                <a:cs typeface="Arial"/>
              </a:rPr>
              <a:t>укладкой наплавляемых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самоклеящихся </a:t>
            </a:r>
            <a:r>
              <a:rPr sz="1200" dirty="0">
                <a:latin typeface="Arial"/>
                <a:cs typeface="Arial"/>
              </a:rPr>
              <a:t>кровельных и </a:t>
            </a:r>
            <a:r>
              <a:rPr sz="1200" spc="-5" dirty="0">
                <a:latin typeface="Arial"/>
                <a:cs typeface="Arial"/>
              </a:rPr>
              <a:t>гидроизоляционных  </a:t>
            </a:r>
            <a:r>
              <a:rPr sz="1200" dirty="0">
                <a:latin typeface="Arial"/>
                <a:cs typeface="Arial"/>
              </a:rPr>
              <a:t>материалов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525139"/>
            <a:ext cx="424624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СОСТАВ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Arial"/>
                <a:cs typeface="Arial"/>
              </a:rPr>
              <a:t>Раствор </a:t>
            </a:r>
            <a:r>
              <a:rPr sz="1200" spc="-5" dirty="0">
                <a:latin typeface="Arial"/>
                <a:cs typeface="Arial"/>
              </a:rPr>
              <a:t>нефтяных битумов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органических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растворителях.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4050918"/>
            <a:ext cx="146558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ХАРАКТЕРИСТИКА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Однокомпонентный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38360" y="4226178"/>
            <a:ext cx="714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м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spc="-10" dirty="0">
                <a:latin typeface="Arial"/>
                <a:cs typeface="Arial"/>
              </a:rPr>
              <a:t>т</a:t>
            </a:r>
            <a:r>
              <a:rPr sz="1200" dirty="0">
                <a:latin typeface="Arial"/>
                <a:cs typeface="Arial"/>
              </a:rPr>
              <a:t>ери</a:t>
            </a:r>
            <a:r>
              <a:rPr sz="1200" spc="5" dirty="0">
                <a:latin typeface="Arial"/>
                <a:cs typeface="Arial"/>
              </a:rPr>
              <a:t>а</a:t>
            </a:r>
            <a:r>
              <a:rPr sz="1200" dirty="0">
                <a:latin typeface="Arial"/>
                <a:cs typeface="Arial"/>
              </a:rPr>
              <a:t>л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6755" y="4226178"/>
            <a:ext cx="1180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промышленного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41773" y="4226178"/>
            <a:ext cx="888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применения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4401438"/>
            <a:ext cx="2700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1410" algn="l"/>
                <a:tab pos="2259330" algn="l"/>
              </a:tabLst>
            </a:pPr>
            <a:r>
              <a:rPr sz="1200" dirty="0">
                <a:latin typeface="Arial"/>
                <a:cs typeface="Arial"/>
              </a:rPr>
              <a:t>изо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5" dirty="0">
                <a:latin typeface="Arial"/>
                <a:cs typeface="Arial"/>
              </a:rPr>
              <a:t>р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емых	пов</a:t>
            </a:r>
            <a:r>
              <a:rPr sz="1200" spc="5" dirty="0">
                <a:latin typeface="Arial"/>
                <a:cs typeface="Arial"/>
              </a:rPr>
              <a:t>е</a:t>
            </a:r>
            <a:r>
              <a:rPr sz="1200" spc="-10" dirty="0">
                <a:latin typeface="Arial"/>
                <a:cs typeface="Arial"/>
              </a:rPr>
              <a:t>р</a:t>
            </a:r>
            <a:r>
              <a:rPr sz="1200" spc="-15" dirty="0">
                <a:latin typeface="Arial"/>
                <a:cs typeface="Arial"/>
              </a:rPr>
              <a:t>х</a:t>
            </a:r>
            <a:r>
              <a:rPr sz="1200" spc="-5" dirty="0">
                <a:latin typeface="Arial"/>
                <a:cs typeface="Arial"/>
              </a:rPr>
              <a:t>нос</a:t>
            </a:r>
            <a:r>
              <a:rPr sz="1200" dirty="0">
                <a:latin typeface="Arial"/>
                <a:cs typeface="Arial"/>
              </a:rPr>
              <a:t>тей	пе</a:t>
            </a:r>
            <a:r>
              <a:rPr sz="1200" spc="5" dirty="0">
                <a:latin typeface="Arial"/>
                <a:cs typeface="Arial"/>
              </a:rPr>
              <a:t>р</a:t>
            </a:r>
            <a:r>
              <a:rPr sz="1200" dirty="0">
                <a:latin typeface="Arial"/>
                <a:cs typeface="Arial"/>
              </a:rPr>
              <a:t>ед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0030" y="4401438"/>
            <a:ext cx="19100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4069" algn="l"/>
                <a:tab pos="1811655" algn="l"/>
              </a:tabLst>
            </a:pP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кладк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й	</a:t>
            </a:r>
            <a:r>
              <a:rPr sz="1200" spc="-10" dirty="0">
                <a:latin typeface="Arial"/>
                <a:cs typeface="Arial"/>
              </a:rPr>
              <a:t>к</a:t>
            </a:r>
            <a:r>
              <a:rPr sz="1200" dirty="0">
                <a:latin typeface="Arial"/>
                <a:cs typeface="Arial"/>
              </a:rPr>
              <a:t>ро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dirty="0">
                <a:latin typeface="Arial"/>
                <a:cs typeface="Arial"/>
              </a:rPr>
              <a:t>е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ь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ых	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4859" y="4226178"/>
            <a:ext cx="144780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148590">
              <a:lnSpc>
                <a:spcPts val="1380"/>
              </a:lnSpc>
              <a:spcBef>
                <a:spcPts val="195"/>
              </a:spcBef>
              <a:tabLst>
                <a:tab pos="650240" algn="l"/>
              </a:tabLst>
            </a:pPr>
            <a:r>
              <a:rPr sz="1200" spc="-5" dirty="0">
                <a:latin typeface="Arial"/>
                <a:cs typeface="Arial"/>
              </a:rPr>
              <a:t>дл</a:t>
            </a:r>
            <a:r>
              <a:rPr sz="1200" dirty="0">
                <a:latin typeface="Arial"/>
                <a:cs typeface="Arial"/>
              </a:rPr>
              <a:t>я	под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от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вки  </a:t>
            </a:r>
            <a:r>
              <a:rPr sz="1200" spc="-10" dirty="0">
                <a:latin typeface="Arial"/>
                <a:cs typeface="Arial"/>
              </a:rPr>
              <a:t>г</a:t>
            </a:r>
            <a:r>
              <a:rPr sz="1200" dirty="0">
                <a:latin typeface="Arial"/>
                <a:cs typeface="Arial"/>
              </a:rPr>
              <a:t>идр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-10" dirty="0">
                <a:latin typeface="Arial"/>
                <a:cs typeface="Arial"/>
              </a:rPr>
              <a:t>з</a:t>
            </a:r>
            <a:r>
              <a:rPr sz="1200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л</a:t>
            </a:r>
            <a:r>
              <a:rPr sz="1200" dirty="0">
                <a:latin typeface="Arial"/>
                <a:cs typeface="Arial"/>
              </a:rPr>
              <a:t>я</a:t>
            </a:r>
            <a:r>
              <a:rPr sz="1200" spc="-10" dirty="0">
                <a:latin typeface="Arial"/>
                <a:cs typeface="Arial"/>
              </a:rPr>
              <a:t>ц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5" dirty="0">
                <a:latin typeface="Arial"/>
                <a:cs typeface="Arial"/>
              </a:rPr>
              <a:t>о</a:t>
            </a:r>
            <a:r>
              <a:rPr sz="1200" spc="-5" dirty="0">
                <a:latin typeface="Arial"/>
                <a:cs typeface="Arial"/>
              </a:rPr>
              <a:t>н</a:t>
            </a:r>
            <a:r>
              <a:rPr sz="1200" spc="-10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ых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427" y="4576698"/>
            <a:ext cx="6481445" cy="406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материалов </a:t>
            </a:r>
            <a:r>
              <a:rPr sz="1200" spc="-5" dirty="0">
                <a:latin typeface="Arial"/>
                <a:cs typeface="Arial"/>
              </a:rPr>
              <a:t>на битумной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основе.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889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ОБЛАСТЬ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ПРИМЕНЕНИЯ</a:t>
            </a:r>
            <a:endParaRPr sz="1200">
              <a:latin typeface="Arial"/>
              <a:cs typeface="Arial"/>
            </a:endParaRPr>
          </a:p>
          <a:p>
            <a:pPr marL="181610" indent="-93345">
              <a:lnSpc>
                <a:spcPts val="1380"/>
              </a:lnSpc>
              <a:buChar char="-"/>
              <a:tabLst>
                <a:tab pos="182245" algn="l"/>
              </a:tabLst>
            </a:pPr>
            <a:r>
              <a:rPr sz="1200" dirty="0">
                <a:latin typeface="Arial"/>
                <a:cs typeface="Arial"/>
              </a:rPr>
              <a:t>Обеспечение </a:t>
            </a:r>
            <a:r>
              <a:rPr sz="1200" spc="-5" dirty="0">
                <a:latin typeface="Arial"/>
                <a:cs typeface="Arial"/>
              </a:rPr>
              <a:t>необходимого уровня адгезии кровельных материалов (до 0,5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Мпа);</a:t>
            </a:r>
            <a:endParaRPr sz="1200">
              <a:latin typeface="Arial"/>
              <a:cs typeface="Arial"/>
            </a:endParaRPr>
          </a:p>
          <a:p>
            <a:pPr marL="181610" indent="-93345">
              <a:lnSpc>
                <a:spcPts val="1380"/>
              </a:lnSpc>
              <a:buChar char="-"/>
              <a:tabLst>
                <a:tab pos="182245" algn="l"/>
              </a:tabLst>
            </a:pPr>
            <a:r>
              <a:rPr sz="1200" dirty="0">
                <a:latin typeface="Arial"/>
                <a:cs typeface="Arial"/>
              </a:rPr>
              <a:t>Обеспыливание, </a:t>
            </a:r>
            <a:r>
              <a:rPr sz="1200" spc="-5" dirty="0">
                <a:latin typeface="Arial"/>
                <a:cs typeface="Arial"/>
              </a:rPr>
              <a:t>укрепление слабосвязанных </a:t>
            </a:r>
            <a:r>
              <a:rPr sz="1200" dirty="0">
                <a:latin typeface="Arial"/>
                <a:cs typeface="Arial"/>
              </a:rPr>
              <a:t>частиц и </a:t>
            </a:r>
            <a:r>
              <a:rPr sz="1200" spc="-5" dirty="0">
                <a:latin typeface="Arial"/>
                <a:cs typeface="Arial"/>
              </a:rPr>
              <a:t>заполнения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микротрещин;</a:t>
            </a:r>
            <a:endParaRPr sz="1200">
              <a:latin typeface="Arial"/>
              <a:cs typeface="Arial"/>
            </a:endParaRPr>
          </a:p>
          <a:p>
            <a:pPr marL="181610" indent="-93345">
              <a:lnSpc>
                <a:spcPts val="1410"/>
              </a:lnSpc>
              <a:buChar char="-"/>
              <a:tabLst>
                <a:tab pos="182245" algn="l"/>
              </a:tabLst>
            </a:pPr>
            <a:r>
              <a:rPr sz="1200" spc="-5" dirty="0">
                <a:latin typeface="Arial"/>
                <a:cs typeface="Arial"/>
              </a:rPr>
              <a:t>Увеличение долговечности гидроизоляционных </a:t>
            </a:r>
            <a:r>
              <a:rPr sz="1200" dirty="0">
                <a:latin typeface="Arial"/>
                <a:cs typeface="Arial"/>
              </a:rPr>
              <a:t>свойств</a:t>
            </a:r>
            <a:r>
              <a:rPr sz="1200" spc="-5" dirty="0">
                <a:latin typeface="Arial"/>
                <a:cs typeface="Arial"/>
              </a:rPr>
              <a:t> покрытия;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889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СПОСОБ ПРИМЕНЕНИЯ</a:t>
            </a:r>
            <a:endParaRPr sz="1200">
              <a:latin typeface="Arial"/>
              <a:cs typeface="Arial"/>
            </a:endParaRPr>
          </a:p>
          <a:p>
            <a:pPr marL="88900" marR="81280" algn="just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Праймер битумный «БРИТ» наносится </a:t>
            </a:r>
            <a:r>
              <a:rPr sz="1200" spc="-10" dirty="0">
                <a:latin typeface="Arial"/>
                <a:cs typeface="Arial"/>
              </a:rPr>
              <a:t>по </a:t>
            </a:r>
            <a:r>
              <a:rPr sz="1200" spc="-5" dirty="0">
                <a:latin typeface="Arial"/>
                <a:cs typeface="Arial"/>
              </a:rPr>
              <a:t>всей поверхности минимум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один </a:t>
            </a:r>
            <a:r>
              <a:rPr sz="1200" dirty="0">
                <a:latin typeface="Arial"/>
                <a:cs typeface="Arial"/>
              </a:rPr>
              <a:t>слой в  </a:t>
            </a:r>
            <a:r>
              <a:rPr sz="1200" spc="-5" dirty="0">
                <a:latin typeface="Arial"/>
                <a:cs typeface="Arial"/>
              </a:rPr>
              <a:t>неразбавленном виде </a:t>
            </a:r>
            <a:r>
              <a:rPr sz="1200" dirty="0">
                <a:latin typeface="Arial"/>
                <a:cs typeface="Arial"/>
              </a:rPr>
              <a:t>кистью или </a:t>
            </a:r>
            <a:r>
              <a:rPr sz="1200" spc="-5" dirty="0">
                <a:latin typeface="Arial"/>
                <a:cs typeface="Arial"/>
              </a:rPr>
              <a:t>валиком. </a:t>
            </a:r>
            <a:r>
              <a:rPr sz="1200" dirty="0">
                <a:latin typeface="Arial"/>
                <a:cs typeface="Arial"/>
              </a:rPr>
              <a:t>Диапазон </a:t>
            </a:r>
            <a:r>
              <a:rPr sz="1200" spc="-5" dirty="0">
                <a:latin typeface="Arial"/>
                <a:cs typeface="Arial"/>
              </a:rPr>
              <a:t>применения </a:t>
            </a:r>
            <a:r>
              <a:rPr sz="1200" dirty="0">
                <a:latin typeface="Arial"/>
                <a:cs typeface="Arial"/>
              </a:rPr>
              <a:t>от </a:t>
            </a:r>
            <a:r>
              <a:rPr sz="1200" spc="-5" dirty="0">
                <a:latin typeface="Arial"/>
                <a:cs typeface="Arial"/>
              </a:rPr>
              <a:t>минус </a:t>
            </a:r>
            <a:r>
              <a:rPr sz="1200" spc="5" dirty="0">
                <a:latin typeface="Arial"/>
                <a:cs typeface="Arial"/>
              </a:rPr>
              <a:t>20</a:t>
            </a:r>
            <a:r>
              <a:rPr sz="1200" spc="7" baseline="38194" dirty="0">
                <a:latin typeface="Arial"/>
                <a:cs typeface="Arial"/>
              </a:rPr>
              <a:t>0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до </a:t>
            </a:r>
            <a:r>
              <a:rPr sz="1200" dirty="0">
                <a:latin typeface="Arial"/>
                <a:cs typeface="Arial"/>
              </a:rPr>
              <a:t>40</a:t>
            </a:r>
            <a:r>
              <a:rPr sz="1200" baseline="38194" dirty="0">
                <a:latin typeface="Arial"/>
                <a:cs typeface="Arial"/>
              </a:rPr>
              <a:t>0  </a:t>
            </a:r>
            <a:r>
              <a:rPr sz="1200" spc="-5" dirty="0">
                <a:latin typeface="Arial"/>
                <a:cs typeface="Arial"/>
              </a:rPr>
              <a:t>С.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температуре ниже </a:t>
            </a:r>
            <a:r>
              <a:rPr sz="1200" spc="5" dirty="0">
                <a:latin typeface="Arial"/>
                <a:cs typeface="Arial"/>
              </a:rPr>
              <a:t>+5</a:t>
            </a:r>
            <a:r>
              <a:rPr sz="1200" spc="7" baseline="38194" dirty="0">
                <a:latin typeface="Arial"/>
                <a:cs typeface="Arial"/>
              </a:rPr>
              <a:t>0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материал выдержать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теплом помещении не менее 24  часов.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88900" marR="86995" algn="just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Запрещено применение вблизи источников открытого огня. Работы разрешается  производить только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хорошо проветриваемых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помещениях.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889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РАСХОД</a:t>
            </a:r>
            <a:endParaRPr sz="1200">
              <a:latin typeface="Arial"/>
              <a:cs typeface="Arial"/>
            </a:endParaRPr>
          </a:p>
          <a:p>
            <a:pPr marL="88900" algn="just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Расход праймера «Брит» на </a:t>
            </a:r>
            <a:r>
              <a:rPr sz="1200" dirty="0">
                <a:latin typeface="Arial"/>
                <a:cs typeface="Arial"/>
              </a:rPr>
              <a:t>один слой </a:t>
            </a:r>
            <a:r>
              <a:rPr sz="1200" spc="-5" dirty="0">
                <a:latin typeface="Arial"/>
                <a:cs typeface="Arial"/>
              </a:rPr>
              <a:t>0,35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л/м</a:t>
            </a:r>
            <a:r>
              <a:rPr sz="1200" baseline="38194" dirty="0">
                <a:latin typeface="Arial"/>
                <a:cs typeface="Arial"/>
              </a:rPr>
              <a:t>2</a:t>
            </a:r>
            <a:endParaRPr sz="1200" baseline="38194">
              <a:latin typeface="Arial"/>
              <a:cs typeface="Arial"/>
            </a:endParaRPr>
          </a:p>
          <a:p>
            <a:pPr marL="88900">
              <a:lnSpc>
                <a:spcPts val="1410"/>
              </a:lnSpc>
              <a:spcBef>
                <a:spcPts val="1320"/>
              </a:spcBef>
            </a:pPr>
            <a:r>
              <a:rPr sz="1200" b="1" spc="-5" dirty="0">
                <a:latin typeface="Arial"/>
                <a:cs typeface="Arial"/>
              </a:rPr>
              <a:t>ТРАНСПОРТИРОВКА</a:t>
            </a:r>
            <a:endParaRPr sz="1200">
              <a:latin typeface="Arial"/>
              <a:cs typeface="Arial"/>
            </a:endParaRPr>
          </a:p>
          <a:p>
            <a:pPr marL="88900" marR="86995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latin typeface="Arial"/>
                <a:cs typeface="Arial"/>
              </a:rPr>
              <a:t>Праймер битумный «БРИТ» транспортируется всеми видами транспортных средств </a:t>
            </a:r>
            <a:r>
              <a:rPr sz="1200" dirty="0">
                <a:latin typeface="Arial"/>
                <a:cs typeface="Arial"/>
              </a:rPr>
              <a:t>в  </a:t>
            </a:r>
            <a:r>
              <a:rPr sz="1200" spc="-5" dirty="0">
                <a:latin typeface="Arial"/>
                <a:cs typeface="Arial"/>
              </a:rPr>
              <a:t>соответствии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Правилами перевозки грузов, действующими для транспорта данного  вида.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0090" y="1464563"/>
            <a:ext cx="2847975" cy="1885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59529" y="1440687"/>
            <a:ext cx="2938145" cy="19333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pic>
        <p:nvPicPr>
          <p:cNvPr id="15" name="Рисунок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4" y="9619395"/>
            <a:ext cx="7587615" cy="10845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3496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ФИЗИКО-МЕХАНИЧЕСКИЕ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ХАРАКТЕРИСТИКИ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6280" y="710183"/>
          <a:ext cx="6438900" cy="3080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3185"/>
                <a:gridCol w="1602105"/>
                <a:gridCol w="943610"/>
              </a:tblGrid>
              <a:tr h="4099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2759075">
                        <a:lnSpc>
                          <a:spcPct val="1101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Наи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нов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показателя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Значение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показателя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04775">
                        <a:lnSpc>
                          <a:spcPct val="1101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Метод  испыт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63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Праймер</a:t>
                      </a:r>
                      <a:r>
                        <a:rPr sz="1200" spc="2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битумный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«БРИТ»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67945">
                        <a:lnSpc>
                          <a:spcPts val="1430"/>
                        </a:lnSpc>
                        <a:tabLst>
                          <a:tab pos="898525" algn="l"/>
                          <a:tab pos="1658620" algn="l"/>
                          <a:tab pos="1977389" algn="l"/>
                          <a:tab pos="3096260" algn="l"/>
                          <a:tab pos="3748404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Условная	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вязкость	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	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вискозиметру	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ВЗ-246	с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 marR="62230">
                        <a:lnSpc>
                          <a:spcPct val="11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диаметром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сопла 4мм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температуре (20±0,5)ºС,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с, в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пределах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от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 до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61009">
                        <a:lnSpc>
                          <a:spcPct val="110000"/>
                        </a:lnSpc>
                        <a:spcBef>
                          <a:spcPts val="6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8431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Массовая доля нелетучих веществ, %, не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31939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956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Теплостойкость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течение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часов, ºС, 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ниже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2678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956"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Водопоглощение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течение 24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часов, % по</a:t>
                      </a:r>
                      <a:r>
                        <a:rPr sz="1200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массе,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26589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8812"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Время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высыхания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степени 3 при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(20±0,5) ºС,</a:t>
                      </a:r>
                      <a:r>
                        <a:rPr sz="1200" spc="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ч,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 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19007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55827" y="4122546"/>
            <a:ext cx="6423025" cy="2837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ТАРА И </a:t>
            </a:r>
            <a:r>
              <a:rPr sz="1200" b="1" spc="-5" dirty="0">
                <a:latin typeface="Arial"/>
                <a:cs typeface="Arial"/>
              </a:rPr>
              <a:t>УСЛОВИЯ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ХРАНЕНИЯ</a:t>
            </a:r>
            <a:endParaRPr sz="1200">
              <a:latin typeface="Arial"/>
              <a:cs typeface="Arial"/>
            </a:endParaRPr>
          </a:p>
          <a:p>
            <a:pPr marL="63500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Металлическое ведро </a:t>
            </a:r>
            <a:r>
              <a:rPr sz="1200" dirty="0">
                <a:latin typeface="Arial"/>
                <a:cs typeface="Arial"/>
              </a:rPr>
              <a:t>20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литров;</a:t>
            </a:r>
            <a:endParaRPr sz="1200">
              <a:latin typeface="Arial"/>
              <a:cs typeface="Arial"/>
            </a:endParaRPr>
          </a:p>
          <a:p>
            <a:pPr marL="63500" marR="1213485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Полиэтиленовая бочка 160, 210, 260 </a:t>
            </a:r>
            <a:r>
              <a:rPr sz="1200" spc="-10" dirty="0">
                <a:latin typeface="Arial"/>
                <a:cs typeface="Arial"/>
              </a:rPr>
              <a:t>литров </a:t>
            </a:r>
            <a:r>
              <a:rPr sz="1200" spc="-5" dirty="0">
                <a:latin typeface="Arial"/>
                <a:cs typeface="Arial"/>
              </a:rPr>
              <a:t>(по требованию заказчика).  Температура хранения: </a:t>
            </a:r>
            <a:r>
              <a:rPr sz="1200" dirty="0">
                <a:latin typeface="Arial"/>
                <a:cs typeface="Arial"/>
              </a:rPr>
              <a:t>от </a:t>
            </a:r>
            <a:r>
              <a:rPr sz="1200" spc="-5" dirty="0">
                <a:latin typeface="Arial"/>
                <a:cs typeface="Arial"/>
              </a:rPr>
              <a:t>минус </a:t>
            </a:r>
            <a:r>
              <a:rPr sz="1200" spc="5" dirty="0">
                <a:latin typeface="Arial"/>
                <a:cs typeface="Arial"/>
              </a:rPr>
              <a:t>20</a:t>
            </a:r>
            <a:r>
              <a:rPr sz="1200" spc="7" baseline="38194" dirty="0">
                <a:latin typeface="Arial"/>
                <a:cs typeface="Arial"/>
              </a:rPr>
              <a:t>0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до </a:t>
            </a:r>
            <a:r>
              <a:rPr sz="1200" dirty="0">
                <a:latin typeface="Arial"/>
                <a:cs typeface="Arial"/>
              </a:rPr>
              <a:t>30</a:t>
            </a:r>
            <a:r>
              <a:rPr sz="1200" baseline="38194" dirty="0">
                <a:latin typeface="Arial"/>
                <a:cs typeface="Arial"/>
              </a:rPr>
              <a:t>0</a:t>
            </a:r>
            <a:r>
              <a:rPr sz="1200" spc="-22" baseline="38194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С.</a:t>
            </a:r>
            <a:endParaRPr sz="1200">
              <a:latin typeface="Arial"/>
              <a:cs typeface="Arial"/>
            </a:endParaRPr>
          </a:p>
          <a:p>
            <a:pPr marL="63500">
              <a:lnSpc>
                <a:spcPts val="1345"/>
              </a:lnSpc>
            </a:pPr>
            <a:r>
              <a:rPr sz="1200" spc="-5" dirty="0">
                <a:latin typeface="Arial"/>
                <a:cs typeface="Arial"/>
              </a:rPr>
              <a:t>Срок хранения: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герметично закрытой таре 18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месяцев.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635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ПРЕИМУЩЕСТВА</a:t>
            </a:r>
            <a:endParaRPr sz="1200">
              <a:latin typeface="Arial"/>
              <a:cs typeface="Arial"/>
            </a:endParaRPr>
          </a:p>
          <a:p>
            <a:pPr marL="156210" indent="-93345">
              <a:lnSpc>
                <a:spcPts val="1380"/>
              </a:lnSpc>
              <a:buChar char="-"/>
              <a:tabLst>
                <a:tab pos="156845" algn="l"/>
              </a:tabLst>
            </a:pPr>
            <a:r>
              <a:rPr sz="1200" spc="-5" dirty="0">
                <a:latin typeface="Arial"/>
                <a:cs typeface="Arial"/>
              </a:rPr>
              <a:t>Минимальное время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высыхания</a:t>
            </a:r>
            <a:endParaRPr sz="1200">
              <a:latin typeface="Arial"/>
              <a:cs typeface="Arial"/>
            </a:endParaRPr>
          </a:p>
          <a:p>
            <a:pPr marL="156210" indent="-93345">
              <a:lnSpc>
                <a:spcPts val="1380"/>
              </a:lnSpc>
              <a:buChar char="-"/>
              <a:tabLst>
                <a:tab pos="156845" algn="l"/>
              </a:tabLst>
            </a:pPr>
            <a:r>
              <a:rPr sz="1200" spc="-5" dirty="0">
                <a:latin typeface="Arial"/>
                <a:cs typeface="Arial"/>
              </a:rPr>
              <a:t>Применение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широком температурном диапазоне </a:t>
            </a:r>
            <a:r>
              <a:rPr sz="1200" dirty="0">
                <a:latin typeface="Arial"/>
                <a:cs typeface="Arial"/>
              </a:rPr>
              <a:t>от </a:t>
            </a:r>
            <a:r>
              <a:rPr sz="1200" spc="-5" dirty="0">
                <a:latin typeface="Arial"/>
                <a:cs typeface="Arial"/>
              </a:rPr>
              <a:t>-20</a:t>
            </a:r>
            <a:r>
              <a:rPr sz="1200" spc="-7" baseline="38194" dirty="0">
                <a:latin typeface="Arial"/>
                <a:cs typeface="Arial"/>
              </a:rPr>
              <a:t>0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до </a:t>
            </a:r>
            <a:r>
              <a:rPr sz="1200" dirty="0">
                <a:latin typeface="Arial"/>
                <a:cs typeface="Arial"/>
              </a:rPr>
              <a:t>+40</a:t>
            </a:r>
            <a:r>
              <a:rPr sz="1200" baseline="38194" dirty="0">
                <a:latin typeface="Arial"/>
                <a:cs typeface="Arial"/>
              </a:rPr>
              <a:t>0</a:t>
            </a:r>
            <a:r>
              <a:rPr sz="1200" spc="44" baseline="38194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С</a:t>
            </a:r>
            <a:endParaRPr sz="1200">
              <a:latin typeface="Arial"/>
              <a:cs typeface="Arial"/>
            </a:endParaRPr>
          </a:p>
          <a:p>
            <a:pPr marL="63500" marR="55880">
              <a:lnSpc>
                <a:spcPts val="1380"/>
              </a:lnSpc>
              <a:spcBef>
                <a:spcPts val="65"/>
              </a:spcBef>
              <a:buChar char="-"/>
              <a:tabLst>
                <a:tab pos="172085" algn="l"/>
              </a:tabLst>
            </a:pPr>
            <a:r>
              <a:rPr sz="1200" dirty="0">
                <a:latin typeface="Arial"/>
                <a:cs typeface="Arial"/>
              </a:rPr>
              <a:t>Высокая </a:t>
            </a:r>
            <a:r>
              <a:rPr sz="1200" spc="-5" dirty="0">
                <a:latin typeface="Arial"/>
                <a:cs typeface="Arial"/>
              </a:rPr>
              <a:t>адгезия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большинству строительных </a:t>
            </a:r>
            <a:r>
              <a:rPr sz="1200" dirty="0">
                <a:latin typeface="Arial"/>
                <a:cs typeface="Arial"/>
              </a:rPr>
              <a:t>материалов </a:t>
            </a:r>
            <a:r>
              <a:rPr sz="1200" spc="-5" dirty="0">
                <a:latin typeface="Arial"/>
                <a:cs typeface="Arial"/>
              </a:rPr>
              <a:t>(бетон, металл, дерево </a:t>
            </a:r>
            <a:r>
              <a:rPr sz="1200" dirty="0">
                <a:latin typeface="Arial"/>
                <a:cs typeface="Arial"/>
              </a:rPr>
              <a:t>и  </a:t>
            </a:r>
            <a:r>
              <a:rPr sz="1200" spc="-5" dirty="0">
                <a:latin typeface="Arial"/>
                <a:cs typeface="Arial"/>
              </a:rPr>
              <a:t>т.д.);</a:t>
            </a:r>
            <a:endParaRPr sz="1200">
              <a:latin typeface="Arial"/>
              <a:cs typeface="Arial"/>
            </a:endParaRPr>
          </a:p>
          <a:p>
            <a:pPr marL="156210" indent="-93345">
              <a:lnSpc>
                <a:spcPts val="1315"/>
              </a:lnSpc>
              <a:buChar char="-"/>
              <a:tabLst>
                <a:tab pos="156845" algn="l"/>
              </a:tabLst>
            </a:pPr>
            <a:r>
              <a:rPr sz="1200" dirty="0">
                <a:latin typeface="Arial"/>
                <a:cs typeface="Arial"/>
              </a:rPr>
              <a:t>Простота </a:t>
            </a:r>
            <a:r>
              <a:rPr sz="1200" spc="-5" dirty="0">
                <a:latin typeface="Arial"/>
                <a:cs typeface="Arial"/>
              </a:rPr>
              <a:t>применения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-5" dirty="0">
                <a:latin typeface="Arial"/>
                <a:cs typeface="Arial"/>
              </a:rPr>
              <a:t>наносится </a:t>
            </a:r>
            <a:r>
              <a:rPr sz="1200" spc="-10" dirty="0">
                <a:latin typeface="Arial"/>
                <a:cs typeface="Arial"/>
              </a:rPr>
              <a:t>на </a:t>
            </a:r>
            <a:r>
              <a:rPr sz="1200" spc="-5" dirty="0">
                <a:latin typeface="Arial"/>
                <a:cs typeface="Arial"/>
              </a:rPr>
              <a:t>чистую, сухую</a:t>
            </a:r>
            <a:r>
              <a:rPr sz="1200" spc="4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поверхность;</a:t>
            </a:r>
            <a:endParaRPr sz="1200">
              <a:latin typeface="Arial"/>
              <a:cs typeface="Arial"/>
            </a:endParaRPr>
          </a:p>
          <a:p>
            <a:pPr marL="156210" indent="-93345">
              <a:lnSpc>
                <a:spcPts val="1410"/>
              </a:lnSpc>
              <a:buChar char="-"/>
              <a:tabLst>
                <a:tab pos="156845" algn="l"/>
              </a:tabLst>
            </a:pPr>
            <a:r>
              <a:rPr sz="1200" spc="-5" dirty="0">
                <a:latin typeface="Arial"/>
                <a:cs typeface="Arial"/>
              </a:rPr>
              <a:t>Хорошая проникающая способность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635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Документация</a:t>
            </a:r>
            <a:endParaRPr sz="1200">
              <a:latin typeface="Arial"/>
              <a:cs typeface="Arial"/>
            </a:endParaRPr>
          </a:p>
          <a:p>
            <a:pPr marL="63500">
              <a:lnSpc>
                <a:spcPts val="1410"/>
              </a:lnSpc>
            </a:pPr>
            <a:r>
              <a:rPr sz="1200" dirty="0">
                <a:latin typeface="Arial"/>
                <a:cs typeface="Arial"/>
              </a:rPr>
              <a:t>СТО </a:t>
            </a:r>
            <a:r>
              <a:rPr sz="1200" spc="-5" dirty="0">
                <a:latin typeface="Arial"/>
                <a:cs typeface="Arial"/>
              </a:rPr>
              <a:t>77310225.012 </a:t>
            </a:r>
            <a:r>
              <a:rPr sz="1200" dirty="0">
                <a:latin typeface="Arial"/>
                <a:cs typeface="Arial"/>
              </a:rPr>
              <a:t>–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2017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9395"/>
            <a:ext cx="7587615" cy="10740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342</Words>
  <Application>Microsoft Office PowerPoint</Application>
  <PresentationFormat>Произвольный</PresentationFormat>
  <Paragraphs>77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Kovaleva</dc:creator>
  <cp:lastModifiedBy>Вероника Соколова</cp:lastModifiedBy>
  <cp:revision>3</cp:revision>
  <dcterms:created xsi:type="dcterms:W3CDTF">2019-11-26T10:07:15Z</dcterms:created>
  <dcterms:modified xsi:type="dcterms:W3CDTF">2019-11-26T12:37:00Z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2019-11-26T00:00:00Z</vt:filetime>
  </property>
</Properties>
</file>