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7"/>
            <a:ext cx="63277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ЖИДКАЯ РЕЗИНА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«БРИТ»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200" spc="-5" dirty="0">
                <a:latin typeface="Arial"/>
                <a:cs typeface="Arial"/>
              </a:rPr>
              <a:t>Мастика битумно-полимерная эмульсионная. Двухкомпонентный материал  промышленного применения для всех видов гидроизоляции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антикоррозийной  обработки соответствует </a:t>
            </a:r>
            <a:r>
              <a:rPr sz="1200" dirty="0">
                <a:latin typeface="Arial"/>
                <a:cs typeface="Arial"/>
              </a:rPr>
              <a:t>ГОСТ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30693-2000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800982"/>
            <a:ext cx="632587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СОСТАВ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Модифицированная битумно-полимерная водная эмульсия, темно-коричневого цвета,  низкой вязкости.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502022"/>
            <a:ext cx="227901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ХАРАКТЕРИСТИКА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  <a:tabLst>
                <a:tab pos="1576705" algn="l"/>
              </a:tabLst>
            </a:pPr>
            <a:r>
              <a:rPr sz="1200" spc="-5" dirty="0">
                <a:latin typeface="Arial"/>
                <a:cs typeface="Arial"/>
              </a:rPr>
              <a:t>Двухкомпонентный	материал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1701" y="4677282"/>
            <a:ext cx="38690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9695" algn="l"/>
                <a:tab pos="2435860" algn="l"/>
                <a:tab pos="2897505" algn="l"/>
              </a:tabLst>
            </a:pPr>
            <a:r>
              <a:rPr sz="1200" spc="-5" dirty="0">
                <a:latin typeface="Arial"/>
                <a:cs typeface="Arial"/>
              </a:rPr>
              <a:t>промышленного	применения	для	изготовления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4852542"/>
            <a:ext cx="3180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9655" algn="l"/>
              </a:tabLst>
            </a:pPr>
            <a:r>
              <a:rPr sz="1200" spc="-5" dirty="0">
                <a:latin typeface="Arial"/>
                <a:cs typeface="Arial"/>
              </a:rPr>
              <a:t>бесшовного	гидроизоляционно-защитного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3277" y="4852542"/>
            <a:ext cx="29775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1219" algn="l"/>
                <a:tab pos="2053589" algn="l"/>
              </a:tabLst>
            </a:pPr>
            <a:r>
              <a:rPr sz="1200" dirty="0">
                <a:latin typeface="Arial"/>
                <a:cs typeface="Arial"/>
              </a:rPr>
              <a:t>покрытия	</a:t>
            </a:r>
            <a:r>
              <a:rPr sz="1200" spc="-5" dirty="0">
                <a:latin typeface="Arial"/>
                <a:cs typeface="Arial"/>
              </a:rPr>
              <a:t>строительных	конструкций,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5027802"/>
            <a:ext cx="6325870" cy="3538854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Arial"/>
                <a:cs typeface="Arial"/>
              </a:rPr>
              <a:t>подверженных постоянному воздействию УФ, воды, щелочей, </a:t>
            </a:r>
            <a:r>
              <a:rPr sz="1200" dirty="0">
                <a:latin typeface="Arial"/>
                <a:cs typeface="Arial"/>
              </a:rPr>
              <a:t>процессам окисления и  </a:t>
            </a:r>
            <a:r>
              <a:rPr sz="1200" spc="-5" dirty="0">
                <a:latin typeface="Arial"/>
                <a:cs typeface="Arial"/>
              </a:rPr>
              <a:t>старения. Наносится на любые основания, такие как: бетон, искусственный </a:t>
            </a:r>
            <a:r>
              <a:rPr sz="1200" dirty="0">
                <a:latin typeface="Arial"/>
                <a:cs typeface="Arial"/>
              </a:rPr>
              <a:t>и  </a:t>
            </a:r>
            <a:r>
              <a:rPr sz="1200" spc="-5" dirty="0">
                <a:latin typeface="Arial"/>
                <a:cs typeface="Arial"/>
              </a:rPr>
              <a:t>натуральный камень, мрамор, шифер, дерево, черный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оцинкованный металлы,  пластмассы, полистирол, стекло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др..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ОБЛАСТЬ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ПРИМЕНЕНИЯ</a:t>
            </a:r>
            <a:endParaRPr sz="1200">
              <a:latin typeface="Arial"/>
              <a:cs typeface="Arial"/>
            </a:endParaRPr>
          </a:p>
          <a:p>
            <a:pPr marL="12700" marR="470534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Гидроизоляция фундаментов, мостов, туннелей, гидротехнических </a:t>
            </a:r>
            <a:r>
              <a:rPr sz="1200" dirty="0">
                <a:latin typeface="Arial"/>
                <a:cs typeface="Arial"/>
              </a:rPr>
              <a:t>и подземных  </a:t>
            </a:r>
            <a:r>
              <a:rPr sz="1200" spc="-5" dirty="0">
                <a:latin typeface="Arial"/>
                <a:cs typeface="Arial"/>
              </a:rPr>
              <a:t>сооружений;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Устройство новых кровельных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покрытий;</a:t>
            </a:r>
            <a:endParaRPr sz="1200">
              <a:latin typeface="Arial"/>
              <a:cs typeface="Arial"/>
            </a:endParaRPr>
          </a:p>
          <a:p>
            <a:pPr marL="12700" marR="928369">
              <a:lnSpc>
                <a:spcPts val="1380"/>
              </a:lnSpc>
              <a:spcBef>
                <a:spcPts val="70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Гидроизоляция балконов, отмосток, подвалов, санузлов, ванных </a:t>
            </a:r>
            <a:r>
              <a:rPr sz="1200" dirty="0">
                <a:latin typeface="Arial"/>
                <a:cs typeface="Arial"/>
              </a:rPr>
              <a:t>комнат и  </a:t>
            </a:r>
            <a:r>
              <a:rPr sz="1200" spc="-5" dirty="0">
                <a:latin typeface="Arial"/>
                <a:cs typeface="Arial"/>
              </a:rPr>
              <a:t>производственных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помещений;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Гидроизоляция колодцев, водостоков, водосборных воронок,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сливов;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Создание сплошной, бесшовной мембраны для создания искусственных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водоёмов;</a:t>
            </a:r>
            <a:endParaRPr sz="1200">
              <a:latin typeface="Arial"/>
              <a:cs typeface="Arial"/>
            </a:endParaRPr>
          </a:p>
          <a:p>
            <a:pPr marL="12700" marR="423545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Внешняя гидроизоляция баков, бассейнов, резервуаров, пожарных резервуаров,  контейнеров;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Антикоррозийная обработка металлических конструкций;</a:t>
            </a:r>
            <a:endParaRPr sz="1200">
              <a:latin typeface="Arial"/>
              <a:cs typeface="Arial"/>
            </a:endParaRPr>
          </a:p>
          <a:p>
            <a:pPr marL="12700" marR="76200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dirty="0">
                <a:latin typeface="Arial"/>
                <a:cs typeface="Arial"/>
              </a:rPr>
              <a:t>Ремонт </a:t>
            </a:r>
            <a:r>
              <a:rPr sz="1200" spc="-5" dirty="0">
                <a:latin typeface="Arial"/>
                <a:cs typeface="Arial"/>
              </a:rPr>
              <a:t>битумных кровельных </a:t>
            </a:r>
            <a:r>
              <a:rPr sz="1200" dirty="0">
                <a:latin typeface="Arial"/>
                <a:cs typeface="Arial"/>
              </a:rPr>
              <a:t>покрытий, </a:t>
            </a:r>
            <a:r>
              <a:rPr sz="1200" spc="-5" dirty="0">
                <a:latin typeface="Arial"/>
                <a:cs typeface="Arial"/>
              </a:rPr>
              <a:t>крыш </a:t>
            </a:r>
            <a:r>
              <a:rPr sz="1200" dirty="0">
                <a:latin typeface="Arial"/>
                <a:cs typeface="Arial"/>
              </a:rPr>
              <a:t>из </a:t>
            </a:r>
            <a:r>
              <a:rPr sz="1200" spc="-5" dirty="0">
                <a:latin typeface="Arial"/>
                <a:cs typeface="Arial"/>
              </a:rPr>
              <a:t>металлических, шиферных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других  материалов;</a:t>
            </a:r>
            <a:endParaRPr sz="1200">
              <a:latin typeface="Arial"/>
              <a:cs typeface="Arial"/>
            </a:endParaRPr>
          </a:p>
          <a:p>
            <a:pPr marL="12700" marR="645160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Профилактика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восстановление гидроизоляционных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строительных  конструкций.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0090" y="1445513"/>
            <a:ext cx="2816225" cy="2200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09670" y="1440687"/>
            <a:ext cx="2933700" cy="2200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12" name="Рисунок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15" y="9537700"/>
            <a:ext cx="7587615" cy="1155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6325870" cy="178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ХАРАКТЕРИСТИКИ ГОТОВОГО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ПОКРЫТИЯ</a:t>
            </a:r>
            <a:endParaRPr sz="1200">
              <a:latin typeface="Arial"/>
              <a:cs typeface="Arial"/>
            </a:endParaRPr>
          </a:p>
          <a:p>
            <a:pPr marL="12700" marR="762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напылении мгновенно образуется единое бесшовное покрытие, которое после  полного высыхания (стабилизации) обладает высокой прочностью, эластичностью,  стойкостью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механическим деформациям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абсолютной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водонепроницаемостью.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После </a:t>
            </a:r>
            <a:r>
              <a:rPr sz="1200" spc="-5" dirty="0">
                <a:latin typeface="Arial"/>
                <a:cs typeface="Arial"/>
              </a:rPr>
              <a:t>полной стабилизации покрытие приобретает черный цвет. Покрытие является  неэксплуатируемым. Данное покрытие не подвержено старению при постоянном  воздействии температурных </a:t>
            </a:r>
            <a:r>
              <a:rPr sz="1200" dirty="0">
                <a:latin typeface="Arial"/>
                <a:cs typeface="Arial"/>
              </a:rPr>
              <a:t>перепадов, УФ </a:t>
            </a:r>
            <a:r>
              <a:rPr sz="1200" spc="-5" dirty="0">
                <a:latin typeface="Arial"/>
                <a:cs typeface="Arial"/>
              </a:rPr>
              <a:t>лучей, </a:t>
            </a:r>
            <a:r>
              <a:rPr sz="1200" dirty="0">
                <a:latin typeface="Arial"/>
                <a:cs typeface="Arial"/>
              </a:rPr>
              <a:t>хлора, </a:t>
            </a:r>
            <a:r>
              <a:rPr sz="1200" spc="-5" dirty="0">
                <a:latin typeface="Arial"/>
                <a:cs typeface="Arial"/>
              </a:rPr>
              <a:t>озона, большинства  химических </a:t>
            </a:r>
            <a:r>
              <a:rPr sz="1200" dirty="0">
                <a:latin typeface="Arial"/>
                <a:cs typeface="Arial"/>
              </a:rPr>
              <a:t>соединений в </a:t>
            </a:r>
            <a:r>
              <a:rPr sz="1200" spc="-5" dirty="0">
                <a:latin typeface="Arial"/>
                <a:cs typeface="Arial"/>
              </a:rPr>
              <a:t>течение 20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лет.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ФИЗИКО-МЕХАНИЧЕСКИЕ ХАРАКТЕРИСТИКИ ЖИДКОЙ </a:t>
            </a:r>
            <a:r>
              <a:rPr sz="1200" b="1" dirty="0">
                <a:latin typeface="Arial"/>
                <a:cs typeface="Arial"/>
              </a:rPr>
              <a:t>РЕЗИНЫ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«БРИТ»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2287777"/>
          <a:ext cx="6078854" cy="3600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9425"/>
                <a:gridCol w="1819910"/>
                <a:gridCol w="1239519"/>
              </a:tblGrid>
              <a:tr h="35661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Наименование показателя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Фактическое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значение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9814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Методика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испыт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135">
                <a:tc>
                  <a:txBody>
                    <a:bodyPr/>
                    <a:lstStyle/>
                    <a:p>
                      <a:pPr marL="68580" marR="84328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Толщина покрытия  (регламентируется проектом,  техническим заданием,  технологической картой)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2,0 /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4,0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 6,0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Твердость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Шору, усл. ед.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263-75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6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Удлинение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разрыве,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8580" marR="33210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Прочность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сцепления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основанием,  МПа: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бетон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сталь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Теплостойкость (при +200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" baseline="38194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1018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Отсутствие вздутий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 подтеков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Водопроницаемость (0,001мП)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60350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Нет признаков  проникновения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воды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39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Водопроницаемость (0,03мП)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603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Нет признаков  проникновения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воды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Влагопоглощение,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&lt;1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Гибкость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R=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5мм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при -15 </a:t>
                      </a:r>
                      <a:r>
                        <a:rPr sz="1200" spc="-7" baseline="38194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Отсутствие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трещин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26589-94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7727" y="6201536"/>
            <a:ext cx="6463665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algn="just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СПОСОБ ПРИМЕНЕНИЯ</a:t>
            </a:r>
            <a:endParaRPr sz="1200">
              <a:latin typeface="Arial"/>
              <a:cs typeface="Arial"/>
            </a:endParaRPr>
          </a:p>
          <a:p>
            <a:pPr marL="101600" marR="53975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Устройство жидкой резины «БРИТ» осуществляется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помощи двухканального  оборудования безвоздушного распыления. Затвердевание происходит мгновенно </a:t>
            </a:r>
            <a:r>
              <a:rPr sz="1200" dirty="0">
                <a:latin typeface="Arial"/>
                <a:cs typeface="Arial"/>
              </a:rPr>
              <a:t>при  </a:t>
            </a:r>
            <a:r>
              <a:rPr sz="1200" spc="-5" dirty="0">
                <a:latin typeface="Arial"/>
                <a:cs typeface="Arial"/>
              </a:rPr>
              <a:t>смешивании компонентов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факеле на поверхности основания.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качестве  катализатора используется </a:t>
            </a:r>
            <a:r>
              <a:rPr sz="1200" dirty="0">
                <a:latin typeface="Arial"/>
                <a:cs typeface="Arial"/>
              </a:rPr>
              <a:t>10% </a:t>
            </a:r>
            <a:r>
              <a:rPr sz="1200" spc="-5" dirty="0">
                <a:latin typeface="Arial"/>
                <a:cs typeface="Arial"/>
              </a:rPr>
              <a:t>раствор CaCl</a:t>
            </a:r>
            <a:r>
              <a:rPr sz="1200" spc="-7" baseline="-10416" dirty="0">
                <a:latin typeface="Arial"/>
                <a:cs typeface="Arial"/>
              </a:rPr>
              <a:t>2</a:t>
            </a:r>
            <a:r>
              <a:rPr sz="1200" spc="-5" dirty="0">
                <a:latin typeface="Arial"/>
                <a:cs typeface="Arial"/>
              </a:rPr>
              <a:t>. Напыления происходит </a:t>
            </a:r>
            <a:r>
              <a:rPr sz="1200" dirty="0">
                <a:latin typeface="Arial"/>
                <a:cs typeface="Arial"/>
              </a:rPr>
              <a:t>при  </a:t>
            </a:r>
            <a:r>
              <a:rPr sz="1200" spc="-5" dirty="0">
                <a:latin typeface="Arial"/>
                <a:cs typeface="Arial"/>
              </a:rPr>
              <a:t>соотношении 10/1 (эмульсия </a:t>
            </a:r>
            <a:r>
              <a:rPr sz="1200" dirty="0">
                <a:latin typeface="Arial"/>
                <a:cs typeface="Arial"/>
              </a:rPr>
              <a:t>/ катализатор). </a:t>
            </a:r>
            <a:r>
              <a:rPr sz="1200" spc="-5" dirty="0">
                <a:latin typeface="Arial"/>
                <a:cs typeface="Arial"/>
              </a:rPr>
              <a:t>Нанесение </a:t>
            </a:r>
            <a:r>
              <a:rPr sz="1200" dirty="0">
                <a:latin typeface="Arial"/>
                <a:cs typeface="Arial"/>
              </a:rPr>
              <a:t>производится при </a:t>
            </a:r>
            <a:r>
              <a:rPr sz="1200" spc="-5" dirty="0">
                <a:latin typeface="Arial"/>
                <a:cs typeface="Arial"/>
              </a:rPr>
              <a:t>температуре  не ниже </a:t>
            </a:r>
            <a:r>
              <a:rPr sz="1200" dirty="0">
                <a:latin typeface="Arial"/>
                <a:cs typeface="Arial"/>
              </a:rPr>
              <a:t>+10 </a:t>
            </a:r>
            <a:r>
              <a:rPr sz="1200" spc="-5" dirty="0">
                <a:latin typeface="Arial"/>
                <a:cs typeface="Arial"/>
              </a:rPr>
              <a:t>С.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4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Р</a:t>
            </a:r>
            <a:r>
              <a:rPr sz="1200" b="1" spc="-30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СХ</a:t>
            </a:r>
            <a:r>
              <a:rPr sz="1200" b="1" dirty="0">
                <a:latin typeface="Arial"/>
                <a:cs typeface="Arial"/>
              </a:rPr>
              <a:t>ОД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280" y="710183"/>
          <a:ext cx="6010274" cy="1121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0825"/>
                <a:gridCol w="2071370"/>
                <a:gridCol w="1148079"/>
              </a:tblGrid>
              <a:tr h="356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5369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Расход материала  "Жидкая резина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БРИТ"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765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ичество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проходов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134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Подгрунтовка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0,150-0,5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1-2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Покрытие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толщиной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 мм (</a:t>
                      </a:r>
                      <a:r>
                        <a:rPr sz="1200" dirty="0">
                          <a:latin typeface="Symbol"/>
                          <a:cs typeface="Symbol"/>
                        </a:rPr>
                        <a:t>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0,15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3,0-3,5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547">
                <a:tc>
                  <a:txBody>
                    <a:bodyPr/>
                    <a:lstStyle/>
                    <a:p>
                      <a:pPr marL="6794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Покрытие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толщиной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 мм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5" dirty="0">
                          <a:latin typeface="Symbol"/>
                          <a:cs typeface="Symbol"/>
                        </a:rPr>
                        <a:t>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0,3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6,0-7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67945">
                        <a:lnSpc>
                          <a:spcPts val="14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Покрытие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толщиной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 мм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5" dirty="0">
                          <a:latin typeface="Symbol"/>
                          <a:cs typeface="Symbol"/>
                        </a:rPr>
                        <a:t>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0,45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1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9,0-10,5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кг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0427" y="1985517"/>
            <a:ext cx="6475730" cy="669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ОБОРУДОВАНИЕ</a:t>
            </a:r>
            <a:endParaRPr sz="1200">
              <a:latin typeface="Arial"/>
              <a:cs typeface="Arial"/>
            </a:endParaRPr>
          </a:p>
          <a:p>
            <a:pPr marL="88900" marR="7493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Материал </a:t>
            </a:r>
            <a:r>
              <a:rPr sz="1200" dirty="0">
                <a:latin typeface="Arial"/>
                <a:cs typeface="Arial"/>
              </a:rPr>
              <a:t>жидкая </a:t>
            </a:r>
            <a:r>
              <a:rPr sz="1200" spc="-5" dirty="0">
                <a:latin typeface="Arial"/>
                <a:cs typeface="Arial"/>
              </a:rPr>
              <a:t>резина наносится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помощи специального оборудования </a:t>
            </a:r>
            <a:r>
              <a:rPr sz="1200" dirty="0">
                <a:latin typeface="Arial"/>
                <a:cs typeface="Arial"/>
              </a:rPr>
              <a:t>методом  </a:t>
            </a:r>
            <a:r>
              <a:rPr sz="1200" spc="-5" dirty="0">
                <a:latin typeface="Arial"/>
                <a:cs typeface="Arial"/>
              </a:rPr>
              <a:t>безвоздушного напыления. </a:t>
            </a:r>
            <a:r>
              <a:rPr sz="1200" dirty="0">
                <a:latin typeface="Arial"/>
                <a:cs typeface="Arial"/>
              </a:rPr>
              <a:t>Метод </a:t>
            </a:r>
            <a:r>
              <a:rPr sz="1200" spc="-5" dirty="0">
                <a:latin typeface="Arial"/>
                <a:cs typeface="Arial"/>
              </a:rPr>
              <a:t>работы </a:t>
            </a:r>
            <a:r>
              <a:rPr sz="1200" dirty="0">
                <a:latin typeface="Arial"/>
                <a:cs typeface="Arial"/>
              </a:rPr>
              <a:t>таких </a:t>
            </a:r>
            <a:r>
              <a:rPr sz="1200" spc="-5" dirty="0">
                <a:latin typeface="Arial"/>
                <a:cs typeface="Arial"/>
              </a:rPr>
              <a:t>установок следующий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это напыление  </a:t>
            </a:r>
            <a:r>
              <a:rPr sz="1200" dirty="0">
                <a:latin typeface="Arial"/>
                <a:cs typeface="Arial"/>
              </a:rPr>
              <a:t>посредством подачи по </a:t>
            </a:r>
            <a:r>
              <a:rPr sz="1200" spc="-5" dirty="0">
                <a:latin typeface="Arial"/>
                <a:cs typeface="Arial"/>
              </a:rPr>
              <a:t>двум каналам высокого давления </a:t>
            </a:r>
            <a:r>
              <a:rPr sz="1200" dirty="0">
                <a:latin typeface="Arial"/>
                <a:cs typeface="Arial"/>
              </a:rPr>
              <a:t>жидких </a:t>
            </a:r>
            <a:r>
              <a:rPr sz="1200" spc="-5" dirty="0">
                <a:latin typeface="Arial"/>
                <a:cs typeface="Arial"/>
              </a:rPr>
              <a:t>компонентов:  битумно-латексной эмульсии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коагулянта, образующих желеобразную </a:t>
            </a:r>
            <a:r>
              <a:rPr sz="1200" dirty="0">
                <a:latin typeface="Arial"/>
                <a:cs typeface="Arial"/>
              </a:rPr>
              <a:t>воздушно-  </a:t>
            </a:r>
            <a:r>
              <a:rPr sz="1200" spc="-5" dirty="0">
                <a:latin typeface="Arial"/>
                <a:cs typeface="Arial"/>
              </a:rPr>
              <a:t>капельную </a:t>
            </a:r>
            <a:r>
              <a:rPr sz="1200" dirty="0">
                <a:latin typeface="Arial"/>
                <a:cs typeface="Arial"/>
              </a:rPr>
              <a:t>смесь. </a:t>
            </a:r>
            <a:r>
              <a:rPr sz="1200" spc="-5" dirty="0">
                <a:latin typeface="Arial"/>
                <a:cs typeface="Arial"/>
              </a:rPr>
              <a:t>Шланги соединены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распылителем (удочкой),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соплах которого  установлены щелевидные форсунки. Полимеризация эмульсии происходит мгновенно 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смешивании компонентов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распыленном факеле на поверхности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основания.</a:t>
            </a:r>
            <a:endParaRPr sz="1200">
              <a:latin typeface="Arial"/>
              <a:cs typeface="Arial"/>
            </a:endParaRPr>
          </a:p>
          <a:p>
            <a:pPr marL="88900" algn="just">
              <a:lnSpc>
                <a:spcPts val="1345"/>
              </a:lnSpc>
            </a:pPr>
            <a:r>
              <a:rPr sz="1200" spc="-5" dirty="0">
                <a:latin typeface="Arial"/>
                <a:cs typeface="Arial"/>
              </a:rPr>
              <a:t>Стоимость установки до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160000р.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dirty="0">
                <a:latin typeface="Arial"/>
                <a:cs typeface="Arial"/>
              </a:rPr>
              <a:t>ТАРА И </a:t>
            </a:r>
            <a:r>
              <a:rPr sz="1200" b="1" spc="-5" dirty="0">
                <a:latin typeface="Arial"/>
                <a:cs typeface="Arial"/>
              </a:rPr>
              <a:t>УСЛОВИЯ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ХРАНЕНИЯ</a:t>
            </a:r>
            <a:endParaRPr sz="1200">
              <a:latin typeface="Arial"/>
              <a:cs typeface="Arial"/>
            </a:endParaRPr>
          </a:p>
          <a:p>
            <a:pPr marL="88900" marR="124142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Полиэтиленовая бочка 160, 210, 250 </a:t>
            </a:r>
            <a:r>
              <a:rPr sz="1200" spc="-10" dirty="0">
                <a:latin typeface="Arial"/>
                <a:cs typeface="Arial"/>
              </a:rPr>
              <a:t>литров </a:t>
            </a:r>
            <a:r>
              <a:rPr sz="1200" spc="-5" dirty="0">
                <a:latin typeface="Arial"/>
                <a:cs typeface="Arial"/>
              </a:rPr>
              <a:t>(по требованию заказчика).  Полиэтиленовый IBC контейнер 1100 литров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Температура хранения: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+5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+30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С.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Срок хранения: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герметично закрытой таре 12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месяцев.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ПРЕИМУЩЕСТВА</a:t>
            </a:r>
            <a:endParaRPr sz="1200">
              <a:latin typeface="Arial"/>
              <a:cs typeface="Arial"/>
            </a:endParaRPr>
          </a:p>
          <a:p>
            <a:pPr marL="181610" indent="-93345">
              <a:lnSpc>
                <a:spcPts val="1380"/>
              </a:lnSpc>
              <a:buChar char="-"/>
              <a:tabLst>
                <a:tab pos="182245" algn="l"/>
              </a:tabLst>
            </a:pPr>
            <a:r>
              <a:rPr sz="1200" spc="-5" dirty="0">
                <a:latin typeface="Arial"/>
                <a:cs typeface="Arial"/>
              </a:rPr>
              <a:t>Возможность нанесения на влажное основание;</a:t>
            </a:r>
            <a:endParaRPr sz="1200">
              <a:latin typeface="Arial"/>
              <a:cs typeface="Arial"/>
            </a:endParaRPr>
          </a:p>
          <a:p>
            <a:pPr marL="88900" marR="82550">
              <a:lnSpc>
                <a:spcPts val="1380"/>
              </a:lnSpc>
              <a:spcBef>
                <a:spcPts val="65"/>
              </a:spcBef>
              <a:buChar char="-"/>
              <a:tabLst>
                <a:tab pos="19748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адгезия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большинству строительных </a:t>
            </a:r>
            <a:r>
              <a:rPr sz="1200" dirty="0">
                <a:latin typeface="Arial"/>
                <a:cs typeface="Arial"/>
              </a:rPr>
              <a:t>материалов </a:t>
            </a:r>
            <a:r>
              <a:rPr sz="1200" spc="-5" dirty="0">
                <a:latin typeface="Arial"/>
                <a:cs typeface="Arial"/>
              </a:rPr>
              <a:t>(бетон, металл, дерево </a:t>
            </a:r>
            <a:r>
              <a:rPr sz="1200" dirty="0">
                <a:latin typeface="Arial"/>
                <a:cs typeface="Arial"/>
              </a:rPr>
              <a:t>и  </a:t>
            </a:r>
            <a:r>
              <a:rPr sz="1200" spc="-5" dirty="0">
                <a:latin typeface="Arial"/>
                <a:cs typeface="Arial"/>
              </a:rPr>
              <a:t>т.д.);</a:t>
            </a:r>
            <a:endParaRPr sz="1200">
              <a:latin typeface="Arial"/>
              <a:cs typeface="Arial"/>
            </a:endParaRPr>
          </a:p>
          <a:p>
            <a:pPr marL="88900" marR="79375">
              <a:lnSpc>
                <a:spcPts val="1370"/>
              </a:lnSpc>
              <a:spcBef>
                <a:spcPts val="10"/>
              </a:spcBef>
              <a:buChar char="-"/>
              <a:tabLst>
                <a:tab pos="340360" algn="l"/>
                <a:tab pos="340995" algn="l"/>
                <a:tab pos="1485265" algn="l"/>
                <a:tab pos="2641600" algn="l"/>
                <a:tab pos="3689985" algn="l"/>
                <a:tab pos="5352415" algn="l"/>
                <a:tab pos="6219190" algn="l"/>
              </a:tabLst>
            </a:pPr>
            <a:r>
              <a:rPr sz="1200" dirty="0">
                <a:latin typeface="Arial"/>
                <a:cs typeface="Arial"/>
              </a:rPr>
              <a:t>Во</a:t>
            </a:r>
            <a:r>
              <a:rPr sz="1200" spc="-5" dirty="0">
                <a:latin typeface="Arial"/>
                <a:cs typeface="Arial"/>
              </a:rPr>
              <a:t>з</a:t>
            </a:r>
            <a:r>
              <a:rPr sz="1200" dirty="0">
                <a:latin typeface="Arial"/>
                <a:cs typeface="Arial"/>
              </a:rPr>
              <a:t>можность	и</a:t>
            </a:r>
            <a:r>
              <a:rPr sz="1200" spc="-10" dirty="0">
                <a:latin typeface="Arial"/>
                <a:cs typeface="Arial"/>
              </a:rPr>
              <a:t>зг</a:t>
            </a:r>
            <a:r>
              <a:rPr sz="1200" dirty="0">
                <a:latin typeface="Arial"/>
                <a:cs typeface="Arial"/>
              </a:rPr>
              <a:t>от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spc="-10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ни</a:t>
            </a:r>
            <a:r>
              <a:rPr sz="1200" dirty="0">
                <a:latin typeface="Arial"/>
                <a:cs typeface="Arial"/>
              </a:rPr>
              <a:t>я	</a:t>
            </a:r>
            <a:r>
              <a:rPr sz="1200" spc="-5" dirty="0">
                <a:latin typeface="Arial"/>
                <a:cs typeface="Arial"/>
              </a:rPr>
              <a:t>б</a:t>
            </a:r>
            <a:r>
              <a:rPr sz="1200" spc="1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сшовно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	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идр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изо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я</a:t>
            </a:r>
            <a:r>
              <a:rPr sz="1200" spc="-10" dirty="0">
                <a:latin typeface="Arial"/>
                <a:cs typeface="Arial"/>
              </a:rPr>
              <a:t>ц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	покрытия	</a:t>
            </a:r>
            <a:r>
              <a:rPr sz="1200" spc="-5" dirty="0">
                <a:latin typeface="Arial"/>
                <a:cs typeface="Arial"/>
              </a:rPr>
              <a:t>на  горизонтальных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вертикальных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плоскостях,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также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в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труднодоступных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местах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на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основаниях </a:t>
            </a:r>
            <a:r>
              <a:rPr sz="1200" dirty="0">
                <a:latin typeface="Arial"/>
                <a:cs typeface="Arial"/>
              </a:rPr>
              <a:t>со </a:t>
            </a:r>
            <a:r>
              <a:rPr sz="1200" spc="-5" dirty="0">
                <a:latin typeface="Arial"/>
                <a:cs typeface="Arial"/>
              </a:rPr>
              <a:t>сложным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рельефом;</a:t>
            </a:r>
            <a:endParaRPr sz="1200">
              <a:latin typeface="Arial"/>
              <a:cs typeface="Arial"/>
            </a:endParaRPr>
          </a:p>
          <a:p>
            <a:pPr marL="181610" indent="-93345">
              <a:lnSpc>
                <a:spcPts val="1380"/>
              </a:lnSpc>
              <a:buChar char="-"/>
              <a:tabLst>
                <a:tab pos="182245" algn="l"/>
              </a:tabLst>
            </a:pP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напылении гидроизоляционного слоя не образуются </a:t>
            </a:r>
            <a:r>
              <a:rPr sz="1200" spc="-10" dirty="0">
                <a:latin typeface="Arial"/>
                <a:cs typeface="Arial"/>
              </a:rPr>
              <a:t>воздушные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линзы;</a:t>
            </a:r>
            <a:endParaRPr sz="1200">
              <a:latin typeface="Arial"/>
              <a:cs typeface="Arial"/>
            </a:endParaRPr>
          </a:p>
          <a:p>
            <a:pPr marL="88900" marR="81915">
              <a:lnSpc>
                <a:spcPts val="1380"/>
              </a:lnSpc>
              <a:spcBef>
                <a:spcPts val="65"/>
              </a:spcBef>
              <a:buChar char="-"/>
              <a:tabLst>
                <a:tab pos="231140" algn="l"/>
              </a:tabLst>
            </a:pPr>
            <a:r>
              <a:rPr sz="1200" spc="-5" dirty="0">
                <a:latin typeface="Arial"/>
                <a:cs typeface="Arial"/>
              </a:rPr>
              <a:t>Используемое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напылении оборудование создаёт давление, достаточное для  </a:t>
            </a:r>
            <a:r>
              <a:rPr sz="1200" dirty="0">
                <a:latin typeface="Arial"/>
                <a:cs typeface="Arial"/>
              </a:rPr>
              <a:t>подъёма </a:t>
            </a:r>
            <a:r>
              <a:rPr sz="1200" spc="-5" dirty="0">
                <a:latin typeface="Arial"/>
                <a:cs typeface="Arial"/>
              </a:rPr>
              <a:t>эмульсии на высоту </a:t>
            </a:r>
            <a:r>
              <a:rPr sz="1200" dirty="0">
                <a:latin typeface="Arial"/>
                <a:cs typeface="Arial"/>
              </a:rPr>
              <a:t>20-50 </a:t>
            </a:r>
            <a:r>
              <a:rPr sz="1200" spc="-5" dirty="0">
                <a:latin typeface="Arial"/>
                <a:cs typeface="Arial"/>
              </a:rPr>
              <a:t>метров (зависит от </a:t>
            </a:r>
            <a:r>
              <a:rPr sz="1200" dirty="0">
                <a:latin typeface="Arial"/>
                <a:cs typeface="Arial"/>
              </a:rPr>
              <a:t>типа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оборудования);</a:t>
            </a:r>
            <a:endParaRPr sz="1200">
              <a:latin typeface="Arial"/>
              <a:cs typeface="Arial"/>
            </a:endParaRPr>
          </a:p>
          <a:p>
            <a:pPr marL="181610" indent="-93345">
              <a:lnSpc>
                <a:spcPts val="1315"/>
              </a:lnSpc>
              <a:buChar char="-"/>
              <a:tabLst>
                <a:tab pos="18224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эластичность материала;</a:t>
            </a:r>
            <a:endParaRPr sz="1200">
              <a:latin typeface="Arial"/>
              <a:cs typeface="Arial"/>
            </a:endParaRPr>
          </a:p>
          <a:p>
            <a:pPr marL="88900" marR="81280">
              <a:lnSpc>
                <a:spcPts val="1380"/>
              </a:lnSpc>
              <a:spcBef>
                <a:spcPts val="65"/>
              </a:spcBef>
              <a:buChar char="-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производительность работ, бригада </a:t>
            </a:r>
            <a:r>
              <a:rPr sz="1200" dirty="0">
                <a:latin typeface="Arial"/>
                <a:cs typeface="Arial"/>
              </a:rPr>
              <a:t>из </a:t>
            </a:r>
            <a:r>
              <a:rPr sz="1200" spc="-5" dirty="0">
                <a:latin typeface="Arial"/>
                <a:cs typeface="Arial"/>
              </a:rPr>
              <a:t>двух </a:t>
            </a:r>
            <a:r>
              <a:rPr sz="1200" dirty="0">
                <a:latin typeface="Arial"/>
                <a:cs typeface="Arial"/>
              </a:rPr>
              <a:t>человек в течение </a:t>
            </a:r>
            <a:r>
              <a:rPr sz="1200" spc="-5" dirty="0">
                <a:latin typeface="Arial"/>
                <a:cs typeface="Arial"/>
              </a:rPr>
              <a:t>одной  рабочей смены, </a:t>
            </a:r>
            <a:r>
              <a:rPr sz="1200" dirty="0">
                <a:latin typeface="Arial"/>
                <a:cs typeface="Arial"/>
              </a:rPr>
              <a:t>8 </a:t>
            </a:r>
            <a:r>
              <a:rPr sz="1200" spc="-5" dirty="0">
                <a:latin typeface="Arial"/>
                <a:cs typeface="Arial"/>
              </a:rPr>
              <a:t>часов, производит укладку </a:t>
            </a:r>
            <a:r>
              <a:rPr sz="1200" dirty="0">
                <a:latin typeface="Arial"/>
                <a:cs typeface="Arial"/>
              </a:rPr>
              <a:t>более </a:t>
            </a:r>
            <a:r>
              <a:rPr sz="1200" spc="-5" dirty="0">
                <a:latin typeface="Arial"/>
                <a:cs typeface="Arial"/>
              </a:rPr>
              <a:t>2000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м</a:t>
            </a:r>
            <a:r>
              <a:rPr sz="1200" baseline="3819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410"/>
              </a:lnSpc>
              <a:spcBef>
                <a:spcPts val="1285"/>
              </a:spcBef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77310225.008-2015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Сертификат соответствия </a:t>
            </a:r>
            <a:r>
              <a:rPr sz="1200" dirty="0">
                <a:latin typeface="Arial"/>
                <a:cs typeface="Arial"/>
              </a:rPr>
              <a:t>ГОСТ Р № </a:t>
            </a:r>
            <a:r>
              <a:rPr sz="1200" spc="-5" dirty="0">
                <a:latin typeface="Arial"/>
                <a:cs typeface="Arial"/>
              </a:rPr>
              <a:t>РОСС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RU.АГ92.H11750</a:t>
            </a:r>
            <a:endParaRPr sz="1200">
              <a:latin typeface="Arial"/>
              <a:cs typeface="Arial"/>
            </a:endParaRPr>
          </a:p>
          <a:p>
            <a:pPr marL="88900" marR="83185">
              <a:lnSpc>
                <a:spcPts val="1380"/>
              </a:lnSpc>
              <a:spcBef>
                <a:spcPts val="65"/>
              </a:spcBef>
              <a:tabLst>
                <a:tab pos="1121410" algn="l"/>
                <a:tab pos="2231390" algn="l"/>
                <a:tab pos="3329304" algn="l"/>
                <a:tab pos="4450080" algn="l"/>
                <a:tab pos="5441315" algn="l"/>
                <a:tab pos="5692775" algn="l"/>
              </a:tabLst>
            </a:pPr>
            <a:r>
              <a:rPr sz="1200" spc="-5" dirty="0">
                <a:latin typeface="Arial"/>
                <a:cs typeface="Arial"/>
              </a:rPr>
              <a:t>Се</a:t>
            </a:r>
            <a:r>
              <a:rPr sz="1200" spc="5" dirty="0">
                <a:latin typeface="Arial"/>
                <a:cs typeface="Arial"/>
              </a:rPr>
              <a:t>р</a:t>
            </a:r>
            <a:r>
              <a:rPr sz="1200" dirty="0">
                <a:latin typeface="Arial"/>
                <a:cs typeface="Arial"/>
              </a:rPr>
              <a:t>ти</a:t>
            </a:r>
            <a:r>
              <a:rPr sz="1200" spc="-5" dirty="0">
                <a:latin typeface="Arial"/>
                <a:cs typeface="Arial"/>
              </a:rPr>
              <a:t>ф</a:t>
            </a:r>
            <a:r>
              <a:rPr sz="1200" dirty="0">
                <a:latin typeface="Arial"/>
                <a:cs typeface="Arial"/>
              </a:rPr>
              <a:t>ик</a:t>
            </a:r>
            <a:r>
              <a:rPr sz="1200" spc="-10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	с</a:t>
            </a:r>
            <a:r>
              <a:rPr sz="1200" spc="-10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отв</a:t>
            </a:r>
            <a:r>
              <a:rPr sz="1200" spc="-10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тст</a:t>
            </a:r>
            <a:r>
              <a:rPr sz="1200" spc="-5" dirty="0">
                <a:latin typeface="Arial"/>
                <a:cs typeface="Arial"/>
              </a:rPr>
              <a:t>ви</a:t>
            </a:r>
            <a:r>
              <a:rPr sz="1200" dirty="0">
                <a:latin typeface="Arial"/>
                <a:cs typeface="Arial"/>
              </a:rPr>
              <a:t>я	т</a:t>
            </a:r>
            <a:r>
              <a:rPr sz="1200" spc="5" dirty="0">
                <a:latin typeface="Arial"/>
                <a:cs typeface="Arial"/>
              </a:rPr>
              <a:t>р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20" dirty="0">
                <a:latin typeface="Arial"/>
                <a:cs typeface="Arial"/>
              </a:rPr>
              <a:t>б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ни</a:t>
            </a:r>
            <a:r>
              <a:rPr sz="1200" spc="-20" dirty="0">
                <a:latin typeface="Arial"/>
                <a:cs typeface="Arial"/>
              </a:rPr>
              <a:t>я</a:t>
            </a:r>
            <a:r>
              <a:rPr sz="1200" dirty="0">
                <a:latin typeface="Arial"/>
                <a:cs typeface="Arial"/>
              </a:rPr>
              <a:t>м	Те</a:t>
            </a:r>
            <a:r>
              <a:rPr sz="1200" spc="-10" dirty="0">
                <a:latin typeface="Arial"/>
                <a:cs typeface="Arial"/>
              </a:rPr>
              <a:t>х</a:t>
            </a:r>
            <a:r>
              <a:rPr sz="1200" spc="-5" dirty="0">
                <a:latin typeface="Arial"/>
                <a:cs typeface="Arial"/>
              </a:rPr>
              <a:t>ничес</a:t>
            </a:r>
            <a:r>
              <a:rPr sz="1200" dirty="0">
                <a:latin typeface="Arial"/>
                <a:cs typeface="Arial"/>
              </a:rPr>
              <a:t>ко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	</a:t>
            </a:r>
            <a:r>
              <a:rPr sz="1200" spc="-10" dirty="0">
                <a:latin typeface="Arial"/>
                <a:cs typeface="Arial"/>
              </a:rPr>
              <a:t>р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ам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нт</a:t>
            </a:r>
            <a:r>
              <a:rPr sz="1200" dirty="0">
                <a:latin typeface="Arial"/>
                <a:cs typeface="Arial"/>
              </a:rPr>
              <a:t>а	о	по</a:t>
            </a:r>
            <a:r>
              <a:rPr sz="1200" spc="-10" dirty="0">
                <a:latin typeface="Arial"/>
                <a:cs typeface="Arial"/>
              </a:rPr>
              <a:t>жа</a:t>
            </a:r>
            <a:r>
              <a:rPr sz="1200" dirty="0">
                <a:latin typeface="Arial"/>
                <a:cs typeface="Arial"/>
              </a:rPr>
              <a:t>р</a:t>
            </a:r>
            <a:r>
              <a:rPr sz="1200" spc="-5" dirty="0">
                <a:latin typeface="Arial"/>
                <a:cs typeface="Arial"/>
              </a:rPr>
              <a:t>ной  безопасности </a:t>
            </a:r>
            <a:r>
              <a:rPr sz="1200" dirty="0">
                <a:latin typeface="Arial"/>
                <a:cs typeface="Arial"/>
              </a:rPr>
              <a:t>№</a:t>
            </a:r>
            <a:r>
              <a:rPr sz="1200" spc="-5" dirty="0">
                <a:latin typeface="Arial"/>
                <a:cs typeface="Arial"/>
              </a:rPr>
              <a:t> C-RU.ПБ73.B.01536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45"/>
              </a:lnSpc>
            </a:pPr>
            <a:r>
              <a:rPr sz="1200" dirty="0">
                <a:latin typeface="Arial"/>
                <a:cs typeface="Arial"/>
              </a:rPr>
              <a:t>ГОСТ </a:t>
            </a:r>
            <a:r>
              <a:rPr sz="1200" spc="-5" dirty="0">
                <a:latin typeface="Arial"/>
                <a:cs typeface="Arial"/>
              </a:rPr>
              <a:t>26589-94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5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623</Words>
  <Application>Microsoft Office PowerPoint</Application>
  <PresentationFormat>Произвольный</PresentationFormat>
  <Paragraphs>106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4</cp:revision>
  <dcterms:created xsi:type="dcterms:W3CDTF">2019-11-26T10:07:15Z</dcterms:created>
  <dcterms:modified xsi:type="dcterms:W3CDTF">2019-11-26T12:10:49Z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