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law.ru/gosts/gost/53718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155" y="1949957"/>
            <a:ext cx="2600324" cy="21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9630" y="1940432"/>
            <a:ext cx="2619375" cy="2190750"/>
          </a:xfrm>
          <a:custGeom>
            <a:avLst/>
            <a:gdLst/>
            <a:ahLst/>
            <a:cxnLst/>
            <a:rect l="l" t="t" r="r" b="b"/>
            <a:pathLst>
              <a:path w="2619375" h="2190750">
                <a:moveTo>
                  <a:pt x="0" y="2190750"/>
                </a:moveTo>
                <a:lnTo>
                  <a:pt x="2619374" y="2190750"/>
                </a:lnTo>
                <a:lnTo>
                  <a:pt x="2619374" y="0"/>
                </a:lnTo>
                <a:lnTo>
                  <a:pt x="0" y="0"/>
                </a:lnTo>
                <a:lnTo>
                  <a:pt x="0" y="219075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627" y="663956"/>
            <a:ext cx="6323965" cy="111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Полимерная грунтовка «БРИТ»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Материал, предназначенный для нанесения на стенки камер деформационных швов  асфальтобетонных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аэродромов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автомобильных </a:t>
            </a:r>
            <a:r>
              <a:rPr sz="1200" dirty="0">
                <a:latin typeface="Arial"/>
                <a:cs typeface="Arial"/>
              </a:rPr>
              <a:t>дорог,  а </a:t>
            </a:r>
            <a:r>
              <a:rPr sz="1200" spc="-5" dirty="0">
                <a:latin typeface="Arial"/>
                <a:cs typeface="Arial"/>
              </a:rPr>
              <a:t>также конструктивных </a:t>
            </a:r>
            <a:r>
              <a:rPr sz="1200" dirty="0">
                <a:latin typeface="Arial"/>
                <a:cs typeface="Arial"/>
              </a:rPr>
              <a:t>элементов </a:t>
            </a:r>
            <a:r>
              <a:rPr sz="1200" spc="-5" dirty="0">
                <a:latin typeface="Arial"/>
                <a:cs typeface="Arial"/>
              </a:rPr>
              <a:t>деформационных швов мостового полотна перед  герметизацией битумно-полимерными мастиками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2243" y="4620894"/>
            <a:ext cx="541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состав,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1954" y="4620894"/>
            <a:ext cx="12655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обеспечивающий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6724" y="4620894"/>
            <a:ext cx="782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сцеп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spc="-1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ние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4445634"/>
            <a:ext cx="336994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  <a:tabLst>
                <a:tab pos="1078230" algn="l"/>
                <a:tab pos="2235200" algn="l"/>
              </a:tabLst>
            </a:pPr>
            <a:r>
              <a:rPr sz="1200" spc="-5" dirty="0">
                <a:latin typeface="Arial"/>
                <a:cs typeface="Arial"/>
              </a:rPr>
              <a:t>Специально	подобранный	грунтовочный  герметика </a:t>
            </a:r>
            <a:r>
              <a:rPr sz="1200" dirty="0">
                <a:latin typeface="Arial"/>
                <a:cs typeface="Arial"/>
              </a:rPr>
              <a:t>со </a:t>
            </a:r>
            <a:r>
              <a:rPr sz="1200" spc="-5" dirty="0">
                <a:latin typeface="Arial"/>
                <a:cs typeface="Arial"/>
              </a:rPr>
              <a:t>стенками деформационного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шва.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5146674"/>
            <a:ext cx="264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ТЕХНИЧЕСКИЕ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ХАРАКТЕРИСТИКИ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16280" y="5522086"/>
          <a:ext cx="6376033" cy="3233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700"/>
                <a:gridCol w="1621789"/>
                <a:gridCol w="1693544"/>
              </a:tblGrid>
              <a:tr h="36271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 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5532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Значения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пока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Методы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испытаний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965">
                <a:tc>
                  <a:txBody>
                    <a:bodyPr/>
                    <a:lstStyle/>
                    <a:p>
                      <a:pPr marL="67945" marR="6223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Массовая доля нелетучих веществ, %,  не 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31939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Плотность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(20±0,5) ºС,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г/см</a:t>
                      </a:r>
                      <a:r>
                        <a:rPr sz="1200" baseline="38194" dirty="0">
                          <a:latin typeface="Arial"/>
                          <a:cs typeface="Arial"/>
                        </a:rPr>
                        <a:t>3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0,9±0,05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</a:pPr>
                      <a:r>
                        <a:rPr sz="12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ГОСТ</a:t>
                      </a:r>
                      <a:r>
                        <a:rPr sz="12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 31992.1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7945" marR="59690" algn="just">
                        <a:lnSpc>
                          <a:spcPts val="1380"/>
                        </a:lnSpc>
                        <a:spcBef>
                          <a:spcPts val="25"/>
                        </a:spcBef>
                        <a:tabLst>
                          <a:tab pos="1490980" algn="l"/>
                          <a:tab pos="291401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оч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ость	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я	с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цементобетонным основанием,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МПа,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  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7945" marR="61594" algn="just">
                        <a:lnSpc>
                          <a:spcPts val="1380"/>
                        </a:lnSpc>
                        <a:spcBef>
                          <a:spcPts val="20"/>
                        </a:spcBef>
                        <a:tabLst>
                          <a:tab pos="1490980" algn="l"/>
                          <a:tab pos="291401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оч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ость	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я	с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асфальтобетонным основанием,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МПа,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 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7945" marR="61594">
                        <a:lnSpc>
                          <a:spcPts val="1380"/>
                        </a:lnSpc>
                        <a:spcBef>
                          <a:spcPts val="20"/>
                        </a:spcBef>
                        <a:tabLst>
                          <a:tab pos="1053465" algn="l"/>
                          <a:tab pos="2039620" algn="l"/>
                          <a:tab pos="234696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оч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ость	сцеп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я	с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мн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полимерной мастикой,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МПа,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69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Пункт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7.9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настоящего  стандарта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04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Условная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вязкость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вискозиметру</a:t>
                      </a:r>
                      <a:r>
                        <a:rPr sz="1200" spc="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ВЗ-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 marR="59055">
                        <a:lnSpc>
                          <a:spcPts val="1380"/>
                        </a:lnSpc>
                        <a:spcBef>
                          <a:spcPts val="65"/>
                        </a:spcBef>
                        <a:tabLst>
                          <a:tab pos="491490" algn="l"/>
                          <a:tab pos="734695" algn="l"/>
                          <a:tab pos="1692910" algn="l"/>
                          <a:tab pos="2277745" algn="l"/>
                          <a:tab pos="273939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246	с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ам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ром	соп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	4мм	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температуре (20±0,5)ºС,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768">
                <a:tc>
                  <a:txBody>
                    <a:bodyPr/>
                    <a:lstStyle/>
                    <a:p>
                      <a:pPr marL="67945" marR="61594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Время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высыхания до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степени 3 при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(20±0,5) ºС,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ч,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19007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3726307" y="1947671"/>
            <a:ext cx="2533523" cy="21670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115" y="9619394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2327" y="685291"/>
            <a:ext cx="6550659" cy="5993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КОНКУРЕНТНЫЕ ПРЕИМУЩЕСТВА</a:t>
            </a:r>
            <a:endParaRPr sz="1200">
              <a:latin typeface="Arial"/>
              <a:cs typeface="Arial"/>
            </a:endParaRPr>
          </a:p>
          <a:p>
            <a:pPr marL="127000" marR="113030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Arial"/>
                <a:cs typeface="Arial"/>
              </a:rPr>
              <a:t>Повышает качество адгезионного контакта герметизирующей </a:t>
            </a:r>
            <a:r>
              <a:rPr sz="1200" dirty="0">
                <a:latin typeface="Arial"/>
                <a:cs typeface="Arial"/>
              </a:rPr>
              <a:t>битумно-полимерной  мастики </a:t>
            </a:r>
            <a:r>
              <a:rPr sz="1200" spc="-10" dirty="0">
                <a:latin typeface="Arial"/>
                <a:cs typeface="Arial"/>
              </a:rPr>
              <a:t>со </a:t>
            </a:r>
            <a:r>
              <a:rPr sz="1200" spc="-5" dirty="0">
                <a:latin typeface="Arial"/>
                <a:cs typeface="Arial"/>
              </a:rPr>
              <a:t>стенками </a:t>
            </a:r>
            <a:r>
              <a:rPr sz="1200" dirty="0">
                <a:latin typeface="Arial"/>
                <a:cs typeface="Arial"/>
              </a:rPr>
              <a:t>камер </a:t>
            </a:r>
            <a:r>
              <a:rPr sz="1200" spc="-5" dirty="0">
                <a:latin typeface="Arial"/>
                <a:cs typeface="Arial"/>
              </a:rPr>
              <a:t>деформационных швов асфальтобетонных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цементобетонных </a:t>
            </a:r>
            <a:r>
              <a:rPr sz="1200" dirty="0">
                <a:latin typeface="Arial"/>
                <a:cs typeface="Arial"/>
              </a:rPr>
              <a:t>покрытий </a:t>
            </a:r>
            <a:r>
              <a:rPr sz="1200" spc="-5" dirty="0">
                <a:latin typeface="Arial"/>
                <a:cs typeface="Arial"/>
              </a:rPr>
              <a:t>аэродромов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автомобильных дорог,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конструктивными  металлическими элементами мостового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полотна.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0">
              <a:lnSpc>
                <a:spcPts val="1410"/>
              </a:lnSpc>
              <a:spcBef>
                <a:spcPts val="5"/>
              </a:spcBef>
            </a:pPr>
            <a:r>
              <a:rPr sz="1200" b="1" spc="-5" dirty="0">
                <a:latin typeface="Arial"/>
                <a:cs typeface="Arial"/>
              </a:rPr>
              <a:t>ОСОБЕННОСТИ ПРИМЕНЕНИЯ</a:t>
            </a:r>
            <a:endParaRPr sz="1200">
              <a:latin typeface="Arial"/>
              <a:cs typeface="Arial"/>
            </a:endParaRPr>
          </a:p>
          <a:p>
            <a:pPr marL="127000" marR="11303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Полимерная грунтовка наносится на предварительно очищенные, </a:t>
            </a:r>
            <a:r>
              <a:rPr sz="1200" spc="-10" dirty="0">
                <a:latin typeface="Arial"/>
                <a:cs typeface="Arial"/>
              </a:rPr>
              <a:t>сухие </a:t>
            </a:r>
            <a:r>
              <a:rPr sz="1200" dirty="0">
                <a:latin typeface="Arial"/>
                <a:cs typeface="Arial"/>
              </a:rPr>
              <a:t>поверхности,  при </a:t>
            </a:r>
            <a:r>
              <a:rPr sz="1200" spc="-5" dirty="0">
                <a:latin typeface="Arial"/>
                <a:cs typeface="Arial"/>
              </a:rPr>
              <a:t>температуре окружающего воздуха не ниже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5°С.</a:t>
            </a:r>
            <a:endParaRPr sz="1200">
              <a:latin typeface="Arial"/>
              <a:cs typeface="Arial"/>
            </a:endParaRPr>
          </a:p>
          <a:p>
            <a:pPr marL="127000" marR="117475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Для обработки стенок камер деформационных швов используется пульверизатор,  например «Gloria 410Т». Нанесение грунтовки на </a:t>
            </a:r>
            <a:r>
              <a:rPr sz="1200" dirty="0">
                <a:latin typeface="Arial"/>
                <a:cs typeface="Arial"/>
              </a:rPr>
              <a:t>металлические </a:t>
            </a:r>
            <a:r>
              <a:rPr sz="1200" spc="-5" dirty="0">
                <a:latin typeface="Arial"/>
                <a:cs typeface="Arial"/>
              </a:rPr>
              <a:t>элементы  деформационных швов мостовых конструкций </a:t>
            </a:r>
            <a:r>
              <a:rPr sz="1200" dirty="0">
                <a:latin typeface="Arial"/>
                <a:cs typeface="Arial"/>
              </a:rPr>
              <a:t>осуществляется при </a:t>
            </a:r>
            <a:r>
              <a:rPr sz="1200" spc="-5" dirty="0">
                <a:latin typeface="Arial"/>
                <a:cs typeface="Arial"/>
              </a:rPr>
              <a:t>помощи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кисти.</a:t>
            </a:r>
            <a:endParaRPr sz="1200">
              <a:latin typeface="Arial"/>
              <a:cs typeface="Arial"/>
            </a:endParaRPr>
          </a:p>
          <a:p>
            <a:pPr marL="127000" marR="119380" algn="just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Время </a:t>
            </a:r>
            <a:r>
              <a:rPr sz="1200" spc="-5" dirty="0">
                <a:latin typeface="Arial"/>
                <a:cs typeface="Arial"/>
              </a:rPr>
              <a:t>полимеризации,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зависимости от температуры воздуха, составляет </a:t>
            </a:r>
            <a:r>
              <a:rPr sz="1200" dirty="0">
                <a:latin typeface="Arial"/>
                <a:cs typeface="Arial"/>
              </a:rPr>
              <a:t>от 10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20  </a:t>
            </a:r>
            <a:r>
              <a:rPr sz="1200" spc="-5" dirty="0">
                <a:latin typeface="Arial"/>
                <a:cs typeface="Arial"/>
              </a:rPr>
              <a:t>минут.</a:t>
            </a:r>
            <a:endParaRPr sz="1200">
              <a:latin typeface="Arial"/>
              <a:cs typeface="Arial"/>
            </a:endParaRPr>
          </a:p>
          <a:p>
            <a:pPr marL="127000" algn="just">
              <a:lnSpc>
                <a:spcPts val="1315"/>
              </a:lnSpc>
            </a:pPr>
            <a:r>
              <a:rPr sz="1200" spc="-5" dirty="0">
                <a:latin typeface="Arial"/>
                <a:cs typeface="Arial"/>
              </a:rPr>
              <a:t>Расход материала составляет </a:t>
            </a:r>
            <a:r>
              <a:rPr sz="1200" dirty="0">
                <a:latin typeface="Arial"/>
                <a:cs typeface="Arial"/>
              </a:rPr>
              <a:t>– от </a:t>
            </a:r>
            <a:r>
              <a:rPr sz="1200" spc="-5" dirty="0">
                <a:latin typeface="Arial"/>
                <a:cs typeface="Arial"/>
              </a:rPr>
              <a:t>0,3 до 0,5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л/м</a:t>
            </a:r>
            <a:r>
              <a:rPr sz="1200" spc="-7" baseline="38194" dirty="0">
                <a:latin typeface="Arial"/>
                <a:cs typeface="Arial"/>
              </a:rPr>
              <a:t>2</a:t>
            </a:r>
            <a:r>
              <a:rPr sz="1200" spc="-5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0" algn="just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Нанесение избыточного количества грунтовочного состава не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допускается.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0">
              <a:lnSpc>
                <a:spcPts val="1410"/>
              </a:lnSpc>
            </a:pPr>
            <a:r>
              <a:rPr sz="1200" b="1" dirty="0">
                <a:latin typeface="Arial"/>
                <a:cs typeface="Arial"/>
              </a:rPr>
              <a:t>ТАРА И </a:t>
            </a:r>
            <a:r>
              <a:rPr sz="1200" b="1" spc="-5" dirty="0">
                <a:latin typeface="Arial"/>
                <a:cs typeface="Arial"/>
              </a:rPr>
              <a:t>УСЛОВИЯ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>
              <a:latin typeface="Arial"/>
              <a:cs typeface="Arial"/>
            </a:endParaRPr>
          </a:p>
          <a:p>
            <a:pPr marL="12700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Пластиковая канистра объемом </a:t>
            </a:r>
            <a:r>
              <a:rPr sz="1200" dirty="0">
                <a:latin typeface="Arial"/>
                <a:cs typeface="Arial"/>
              </a:rPr>
              <a:t>30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литров.</a:t>
            </a:r>
            <a:endParaRPr sz="1200">
              <a:latin typeface="Arial"/>
              <a:cs typeface="Arial"/>
            </a:endParaRPr>
          </a:p>
          <a:p>
            <a:pPr marL="127000" marR="1193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плотно закрытой таре при температурах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минус </a:t>
            </a:r>
            <a:r>
              <a:rPr sz="1200" dirty="0">
                <a:latin typeface="Arial"/>
                <a:cs typeface="Arial"/>
              </a:rPr>
              <a:t>50 ºС </a:t>
            </a:r>
            <a:r>
              <a:rPr sz="1200" spc="-10" dirty="0">
                <a:latin typeface="Arial"/>
                <a:cs typeface="Arial"/>
              </a:rPr>
              <a:t>до </a:t>
            </a:r>
            <a:r>
              <a:rPr sz="1200" spc="-5" dirty="0">
                <a:latin typeface="Arial"/>
                <a:cs typeface="Arial"/>
              </a:rPr>
              <a:t>плюс </a:t>
            </a:r>
            <a:r>
              <a:rPr sz="1200" dirty="0">
                <a:latin typeface="Arial"/>
                <a:cs typeface="Arial"/>
              </a:rPr>
              <a:t>55 </a:t>
            </a:r>
            <a:r>
              <a:rPr sz="1200" spc="-5" dirty="0">
                <a:latin typeface="Arial"/>
                <a:cs typeface="Arial"/>
              </a:rPr>
              <a:t>ºС, вдали </a:t>
            </a:r>
            <a:r>
              <a:rPr sz="1200" dirty="0">
                <a:latin typeface="Arial"/>
                <a:cs typeface="Arial"/>
              </a:rPr>
              <a:t>от  </a:t>
            </a:r>
            <a:r>
              <a:rPr sz="1200" spc="-5" dirty="0">
                <a:latin typeface="Arial"/>
                <a:cs typeface="Arial"/>
              </a:rPr>
              <a:t>источников тепла, предохраняя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воздействия </a:t>
            </a:r>
            <a:r>
              <a:rPr sz="1200" dirty="0">
                <a:latin typeface="Arial"/>
                <a:cs typeface="Arial"/>
              </a:rPr>
              <a:t>прямых </a:t>
            </a:r>
            <a:r>
              <a:rPr sz="1200" spc="-5" dirty="0">
                <a:latin typeface="Arial"/>
                <a:cs typeface="Arial"/>
              </a:rPr>
              <a:t>солнечных лучей.</a:t>
            </a:r>
            <a:endParaRPr sz="1200">
              <a:latin typeface="Arial"/>
              <a:cs typeface="Arial"/>
            </a:endParaRPr>
          </a:p>
          <a:p>
            <a:pPr marL="127000">
              <a:lnSpc>
                <a:spcPts val="1345"/>
              </a:lnSpc>
            </a:pPr>
            <a:r>
              <a:rPr sz="1200" spc="-5" dirty="0">
                <a:latin typeface="Arial"/>
                <a:cs typeface="Arial"/>
              </a:rPr>
              <a:t>Срок хранения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герметично закрытой таре </a:t>
            </a:r>
            <a:r>
              <a:rPr sz="1200" dirty="0">
                <a:latin typeface="Arial"/>
                <a:cs typeface="Arial"/>
              </a:rPr>
              <a:t>12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месяцев.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114935" algn="just">
              <a:lnSpc>
                <a:spcPts val="1380"/>
              </a:lnSpc>
            </a:pPr>
            <a:r>
              <a:rPr sz="1200" i="1" spc="-5" dirty="0">
                <a:latin typeface="Arial"/>
                <a:cs typeface="Arial"/>
              </a:rPr>
              <a:t>Материал включен </a:t>
            </a:r>
            <a:r>
              <a:rPr sz="1200" i="1" dirty="0">
                <a:latin typeface="Arial"/>
                <a:cs typeface="Arial"/>
              </a:rPr>
              <a:t>в </a:t>
            </a:r>
            <a:r>
              <a:rPr sz="1200" i="1" spc="-5" dirty="0">
                <a:latin typeface="Arial"/>
                <a:cs typeface="Arial"/>
              </a:rPr>
              <a:t>Перечень материалов Федерального Агентства Воздушного  Транспорта Российской Федерации (Росавиация), предназначенных для  эксплуатационного содержания </a:t>
            </a:r>
            <a:r>
              <a:rPr sz="1200" i="1" dirty="0">
                <a:latin typeface="Arial"/>
                <a:cs typeface="Arial"/>
              </a:rPr>
              <a:t>и </a:t>
            </a:r>
            <a:r>
              <a:rPr sz="1200" i="1" spc="-10" dirty="0">
                <a:latin typeface="Arial"/>
                <a:cs typeface="Arial"/>
              </a:rPr>
              <a:t>текущего </a:t>
            </a:r>
            <a:r>
              <a:rPr sz="1200" i="1" spc="-5" dirty="0">
                <a:latin typeface="Arial"/>
                <a:cs typeface="Arial"/>
              </a:rPr>
              <a:t>ремонта </a:t>
            </a:r>
            <a:r>
              <a:rPr sz="1200" i="1" dirty="0">
                <a:latin typeface="Arial"/>
                <a:cs typeface="Arial"/>
              </a:rPr>
              <a:t>аэродромов, </a:t>
            </a:r>
            <a:r>
              <a:rPr sz="1200" i="1" spc="-5" dirty="0">
                <a:latin typeface="Arial"/>
                <a:cs typeface="Arial"/>
              </a:rPr>
              <a:t>соответствует  требованиям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ГОСТ</a:t>
            </a:r>
            <a:r>
              <a:rPr sz="1200" i="1" spc="1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Р</a:t>
            </a:r>
            <a:r>
              <a:rPr sz="1200" i="1" spc="1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и</a:t>
            </a:r>
            <a:r>
              <a:rPr sz="1200" i="1" spc="1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Технического</a:t>
            </a:r>
            <a:r>
              <a:rPr sz="1200" i="1" spc="114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регламента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Таможенного</a:t>
            </a:r>
            <a:r>
              <a:rPr sz="1200" i="1" spc="12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союза</a:t>
            </a:r>
            <a:r>
              <a:rPr sz="1200" i="1" spc="130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014/2011</a:t>
            </a:r>
            <a:endParaRPr sz="1200">
              <a:latin typeface="Arial"/>
              <a:cs typeface="Arial"/>
            </a:endParaRPr>
          </a:p>
          <a:p>
            <a:pPr marL="127000" algn="just">
              <a:lnSpc>
                <a:spcPts val="1345"/>
              </a:lnSpc>
            </a:pPr>
            <a:r>
              <a:rPr sz="1200" i="1" spc="-5" dirty="0">
                <a:latin typeface="Arial"/>
                <a:cs typeface="Arial"/>
              </a:rPr>
              <a:t>«Безопасность автомобильных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spc="-5" dirty="0">
                <a:latin typeface="Arial"/>
                <a:cs typeface="Arial"/>
              </a:rPr>
              <a:t>дорог».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1270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77310225.007-2015</a:t>
            </a:r>
            <a:endParaRPr sz="1200">
              <a:latin typeface="Arial"/>
              <a:cs typeface="Arial"/>
            </a:endParaRPr>
          </a:p>
          <a:p>
            <a:pPr marL="127000" marR="120014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Согласование Федерального агентства </a:t>
            </a:r>
            <a:r>
              <a:rPr sz="1200" spc="-10" dirty="0">
                <a:latin typeface="Arial"/>
                <a:cs typeface="Arial"/>
              </a:rPr>
              <a:t>воздушного </a:t>
            </a:r>
            <a:r>
              <a:rPr sz="1200" spc="-5" dirty="0">
                <a:latin typeface="Arial"/>
                <a:cs typeface="Arial"/>
              </a:rPr>
              <a:t>транспорта Решением </a:t>
            </a:r>
            <a:r>
              <a:rPr sz="1200" dirty="0">
                <a:latin typeface="Arial"/>
                <a:cs typeface="Arial"/>
              </a:rPr>
              <a:t>УАД от от  </a:t>
            </a:r>
            <a:r>
              <a:rPr sz="1200" spc="-5" dirty="0">
                <a:latin typeface="Arial"/>
                <a:cs typeface="Arial"/>
              </a:rPr>
              <a:t>09.11.2016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04.01-873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5"/>
            <a:ext cx="7587615" cy="1059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323</Words>
  <Application>Microsoft Office PowerPoint</Application>
  <PresentationFormat>Произвольный</PresentationFormat>
  <Paragraphs>62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7</cp:revision>
  <dcterms:created xsi:type="dcterms:W3CDTF">2019-11-26T10:07:15Z</dcterms:created>
  <dcterms:modified xsi:type="dcterms:W3CDTF">2019-11-26T12:34:30Z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