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9036557"/>
            <a:ext cx="6146165" cy="4248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algn="just">
              <a:lnSpc>
                <a:spcPts val="1030"/>
              </a:lnSpc>
              <a:spcBef>
                <a:spcPts val="175"/>
              </a:spcBef>
            </a:pPr>
            <a:r>
              <a:rPr sz="900" spc="-5" dirty="0">
                <a:latin typeface="Arial"/>
                <a:cs typeface="Arial"/>
              </a:rPr>
              <a:t>*)Эти свойства приведены только для информации </a:t>
            </a:r>
            <a:r>
              <a:rPr sz="900" dirty="0">
                <a:latin typeface="Arial"/>
                <a:cs typeface="Arial"/>
              </a:rPr>
              <a:t>и </a:t>
            </a:r>
            <a:r>
              <a:rPr sz="900" spc="-5" dirty="0">
                <a:latin typeface="Arial"/>
                <a:cs typeface="Arial"/>
              </a:rPr>
              <a:t>не </a:t>
            </a:r>
            <a:r>
              <a:rPr sz="900" dirty="0">
                <a:latin typeface="Arial"/>
                <a:cs typeface="Arial"/>
              </a:rPr>
              <a:t>должны </a:t>
            </a:r>
            <a:r>
              <a:rPr sz="900" spc="-5" dirty="0">
                <a:latin typeface="Arial"/>
                <a:cs typeface="Arial"/>
              </a:rPr>
              <a:t>пониматься </a:t>
            </a:r>
            <a:r>
              <a:rPr sz="900" dirty="0">
                <a:latin typeface="Arial"/>
                <a:cs typeface="Arial"/>
              </a:rPr>
              <a:t>как </a:t>
            </a:r>
            <a:r>
              <a:rPr sz="900" spc="-5" dirty="0">
                <a:latin typeface="Arial"/>
                <a:cs typeface="Arial"/>
              </a:rPr>
              <a:t>спецификация продукта.  Допустимые отклонения приведены </a:t>
            </a:r>
            <a:r>
              <a:rPr sz="900" dirty="0">
                <a:latin typeface="Arial"/>
                <a:cs typeface="Arial"/>
              </a:rPr>
              <a:t>в </a:t>
            </a:r>
            <a:r>
              <a:rPr sz="900" spc="-5" dirty="0">
                <a:latin typeface="Arial"/>
                <a:cs typeface="Arial"/>
              </a:rPr>
              <a:t>спецификации на продукт. Другие свойства продукта, спецификации,  экологические </a:t>
            </a:r>
            <a:r>
              <a:rPr sz="900" dirty="0">
                <a:latin typeface="Arial"/>
                <a:cs typeface="Arial"/>
              </a:rPr>
              <a:t>- и </a:t>
            </a:r>
            <a:r>
              <a:rPr sz="900" spc="-5" dirty="0">
                <a:latin typeface="Arial"/>
                <a:cs typeface="Arial"/>
              </a:rPr>
              <a:t>данные </a:t>
            </a:r>
            <a:r>
              <a:rPr sz="900" dirty="0">
                <a:latin typeface="Arial"/>
                <a:cs typeface="Arial"/>
              </a:rPr>
              <a:t>по </a:t>
            </a:r>
            <a:r>
              <a:rPr sz="900" spc="-5" dirty="0">
                <a:latin typeface="Arial"/>
                <a:cs typeface="Arial"/>
              </a:rPr>
              <a:t>безопасности </a:t>
            </a:r>
            <a:r>
              <a:rPr sz="900" dirty="0">
                <a:latin typeface="Arial"/>
                <a:cs typeface="Arial"/>
              </a:rPr>
              <a:t>- смотри в </a:t>
            </a:r>
            <a:r>
              <a:rPr sz="900" spc="-5" dirty="0">
                <a:latin typeface="Arial"/>
                <a:cs typeface="Arial"/>
              </a:rPr>
              <a:t>Паспорте Безопасности.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3397" y="9570211"/>
            <a:ext cx="421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стр.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1/1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2700" y="9732264"/>
            <a:ext cx="6158230" cy="0"/>
          </a:xfrm>
          <a:custGeom>
            <a:avLst/>
            <a:gdLst/>
            <a:ahLst/>
            <a:cxnLst/>
            <a:rect l="l" t="t" r="r" b="b"/>
            <a:pathLst>
              <a:path w="6158230">
                <a:moveTo>
                  <a:pt x="0" y="0"/>
                </a:moveTo>
                <a:lnTo>
                  <a:pt x="6157849" y="0"/>
                </a:lnTo>
              </a:path>
            </a:pathLst>
          </a:custGeom>
          <a:ln w="18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2888" y="9505487"/>
            <a:ext cx="5655310" cy="74358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10"/>
              </a:spcBef>
              <a:tabLst>
                <a:tab pos="4969510" algn="l"/>
              </a:tabLst>
            </a:pPr>
            <a:r>
              <a:rPr sz="900" baseline="27777" dirty="0">
                <a:latin typeface="Symbol"/>
                <a:cs typeface="Symbol"/>
              </a:rPr>
              <a:t></a:t>
            </a:r>
            <a:r>
              <a:rPr sz="900" baseline="27777" dirty="0">
                <a:latin typeface="Times New Roman"/>
                <a:cs typeface="Times New Roman"/>
              </a:rPr>
              <a:t>  </a:t>
            </a:r>
            <a:r>
              <a:rPr sz="900" dirty="0">
                <a:latin typeface="Arial"/>
                <a:cs typeface="Arial"/>
              </a:rPr>
              <a:t>= </a:t>
            </a:r>
            <a:r>
              <a:rPr sz="900" spc="-5" dirty="0">
                <a:latin typeface="Arial"/>
                <a:cs typeface="Arial"/>
              </a:rPr>
              <a:t>зарегистрированная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торговая</a:t>
            </a:r>
            <a:r>
              <a:rPr sz="900" dirty="0">
                <a:latin typeface="Arial"/>
                <a:cs typeface="Arial"/>
              </a:rPr>
              <a:t> марка	</a:t>
            </a:r>
            <a:r>
              <a:rPr sz="900" spc="-5" dirty="0">
                <a:latin typeface="Arial"/>
                <a:cs typeface="Arial"/>
              </a:rPr>
              <a:t>Август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2019</a:t>
            </a:r>
            <a:endParaRPr sz="900">
              <a:latin typeface="Arial"/>
              <a:cs typeface="Arial"/>
            </a:endParaRPr>
          </a:p>
          <a:p>
            <a:pPr marL="38100" marR="3255010">
              <a:lnSpc>
                <a:spcPts val="1150"/>
              </a:lnSpc>
              <a:spcBef>
                <a:spcPts val="640"/>
              </a:spcBef>
            </a:pPr>
            <a:r>
              <a:rPr sz="1000" b="1" spc="-5" dirty="0">
                <a:latin typeface="Arial"/>
                <a:cs typeface="Arial"/>
              </a:rPr>
              <a:t>Clariant Produkte (Deutschland) GmbH  BU </a:t>
            </a:r>
            <a:r>
              <a:rPr sz="1000" b="1" dirty="0">
                <a:latin typeface="Arial"/>
                <a:cs typeface="Arial"/>
              </a:rPr>
              <a:t>Oil </a:t>
            </a:r>
            <a:r>
              <a:rPr sz="1000" b="1" spc="-5" dirty="0">
                <a:latin typeface="Arial"/>
                <a:cs typeface="Arial"/>
              </a:rPr>
              <a:t>&amp; Minig Services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ts val="1125"/>
              </a:lnSpc>
            </a:pPr>
            <a:r>
              <a:rPr sz="1000" b="1" spc="-5" dirty="0">
                <a:latin typeface="Arial"/>
                <a:cs typeface="Arial"/>
              </a:rPr>
              <a:t>D-65926 Frankfurt am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Main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23141" y="201270"/>
            <a:ext cx="1711312" cy="413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700" y="1576831"/>
            <a:ext cx="6158230" cy="0"/>
          </a:xfrm>
          <a:custGeom>
            <a:avLst/>
            <a:gdLst/>
            <a:ahLst/>
            <a:cxnLst/>
            <a:rect l="l" t="t" r="r" b="b"/>
            <a:pathLst>
              <a:path w="6158230">
                <a:moveTo>
                  <a:pt x="0" y="0"/>
                </a:moveTo>
                <a:lnTo>
                  <a:pt x="6157849" y="0"/>
                </a:lnTo>
              </a:path>
            </a:pathLst>
          </a:custGeom>
          <a:ln w="56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2700" y="1679701"/>
            <a:ext cx="6158230" cy="0"/>
          </a:xfrm>
          <a:custGeom>
            <a:avLst/>
            <a:gdLst/>
            <a:ahLst/>
            <a:cxnLst/>
            <a:rect l="l" t="t" r="r" b="b"/>
            <a:pathLst>
              <a:path w="6158230">
                <a:moveTo>
                  <a:pt x="0" y="0"/>
                </a:moveTo>
                <a:lnTo>
                  <a:pt x="615784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8288" y="1174749"/>
            <a:ext cx="6148705" cy="1071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BU Oil &amp; Mining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Services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3928110">
              <a:lnSpc>
                <a:spcPts val="2375"/>
              </a:lnSpc>
            </a:pPr>
            <a:r>
              <a:rPr sz="2000" b="1" spc="-5" dirty="0">
                <a:latin typeface="Arial"/>
                <a:cs typeface="Arial"/>
              </a:rPr>
              <a:t>DODIFLOW®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8151</a:t>
            </a:r>
            <a:endParaRPr sz="2000" dirty="0">
              <a:latin typeface="Arial"/>
              <a:cs typeface="Arial"/>
            </a:endParaRPr>
          </a:p>
          <a:p>
            <a:pPr marL="337185">
              <a:lnSpc>
                <a:spcPts val="1415"/>
              </a:lnSpc>
            </a:pPr>
            <a:r>
              <a:rPr sz="1200" b="1" spc="-5" dirty="0">
                <a:latin typeface="Arial"/>
                <a:cs typeface="Arial"/>
              </a:rPr>
              <a:t>Присадка для снижения </a:t>
            </a:r>
            <a:r>
              <a:rPr sz="1200" b="1" dirty="0">
                <a:latin typeface="Arial"/>
                <a:cs typeface="Arial"/>
              </a:rPr>
              <a:t>температуры </a:t>
            </a:r>
            <a:r>
              <a:rPr sz="1200" b="1" spc="-5" dirty="0">
                <a:latin typeface="Arial"/>
                <a:cs typeface="Arial"/>
              </a:rPr>
              <a:t>застывания сырых нефтей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мазутов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82700" y="2330449"/>
          <a:ext cx="6157595" cy="5212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150"/>
                <a:gridCol w="3052445"/>
              </a:tblGrid>
              <a:tr h="104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1563">
                <a:tc>
                  <a:txBody>
                    <a:bodyPr/>
                    <a:lstStyle/>
                    <a:p>
                      <a:pPr marL="62230">
                        <a:lnSpc>
                          <a:spcPts val="1410"/>
                        </a:lnSpc>
                        <a:spcBef>
                          <a:spcPts val="97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Состав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Смесь полимеров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ксилоле.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продукта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*)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  <a:spcBef>
                          <a:spcPts val="86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Внешний вид,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25°С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вязкая жидкость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 желтой 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коричневатой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Плотность,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20°С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  <a:tabLst>
                          <a:tab pos="18986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ок. 0,89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г/см</a:t>
                      </a:r>
                      <a:r>
                        <a:rPr sz="1200" spc="-7" baseline="31250" dirty="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(DIN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51757)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Вязкость,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25°С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  <a:tabLst>
                          <a:tab pos="141097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ок. 110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мПас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(DIN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51562)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Температура застывания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8605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ок. 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1200" dirty="0">
                          <a:latin typeface="Symbol"/>
                          <a:cs typeface="Symbol"/>
                        </a:rPr>
                        <a:t>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(DIN/ISO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3016)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Температура вспышки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1410"/>
                        </a:lnSpc>
                        <a:tabLst>
                          <a:tab pos="18605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ок. 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29°С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(DIN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53213)</a:t>
                      </a:r>
                    </a:p>
                  </a:txBody>
                  <a:tcPr marL="0" marR="0" marT="123825" marB="0"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Применение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1765">
                        <a:lnSpc>
                          <a:spcPts val="1410"/>
                        </a:lnSpc>
                        <a:spcBef>
                          <a:spcPts val="13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Общее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1765" marR="83185" algn="just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DODIFLOW®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8151 -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присадка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улучшения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текучести  сырых нефтей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мазутов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пониженных  температурах. Температура застывания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вязкость могут быть значительно  снижены.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1765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Дозировка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1765" marR="10160" algn="just">
                        <a:lnSpc>
                          <a:spcPct val="95900"/>
                        </a:lnSpc>
                        <a:spcBef>
                          <a:spcPts val="30"/>
                        </a:spcBef>
                        <a:tabLst>
                          <a:tab pos="26206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 снижения температуры застывания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вязкости сырых нефтей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мазута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требуемых значений обычно достаточно  50-500 г/т DODIFLOW®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8151.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Иногда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для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высокопарафинистых нефтей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 высокой.  те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турой      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тыв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ния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потребоваться дозировка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1000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г/т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выше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1765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Упаковка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1765" marR="1016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Подогреваемые автоцистерны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или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200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стальные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бочки.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1765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Хранение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1765" marR="10795" algn="just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Срок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хранения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года.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ненарушенной  заводской упаковке DODIFLOW®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8151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может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храниться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течение пяти лет.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3190" marB="0"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888288" y="7809738"/>
            <a:ext cx="6148070" cy="8356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700"/>
              </a:lnSpc>
              <a:spcBef>
                <a:spcPts val="160"/>
              </a:spcBef>
            </a:pPr>
            <a:r>
              <a:rPr sz="1100" dirty="0">
                <a:latin typeface="Times New Roman"/>
                <a:cs typeface="Times New Roman"/>
              </a:rPr>
              <a:t>Эта </a:t>
            </a:r>
            <a:r>
              <a:rPr sz="1100" spc="-5" dirty="0">
                <a:latin typeface="Times New Roman"/>
                <a:cs typeface="Times New Roman"/>
              </a:rPr>
              <a:t>информация основана на нашем современном уровне знаний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предназначена предоставить  </a:t>
            </a:r>
            <a:r>
              <a:rPr sz="1100" dirty="0">
                <a:latin typeface="Times New Roman"/>
                <a:cs typeface="Times New Roman"/>
              </a:rPr>
              <a:t>общее </a:t>
            </a:r>
            <a:r>
              <a:rPr sz="1100" spc="-5" dirty="0">
                <a:latin typeface="Times New Roman"/>
                <a:cs typeface="Times New Roman"/>
              </a:rPr>
              <a:t>представление 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5" dirty="0">
                <a:latin typeface="Times New Roman"/>
                <a:cs typeface="Times New Roman"/>
              </a:rPr>
              <a:t>нашем продукте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его использовании. Она не </a:t>
            </a:r>
            <a:r>
              <a:rPr sz="1100" dirty="0">
                <a:latin typeface="Times New Roman"/>
                <a:cs typeface="Times New Roman"/>
              </a:rPr>
              <a:t>должна </a:t>
            </a:r>
            <a:r>
              <a:rPr sz="1100" spc="-5" dirty="0">
                <a:latin typeface="Times New Roman"/>
                <a:cs typeface="Times New Roman"/>
              </a:rPr>
              <a:t>толковаться </a:t>
            </a:r>
            <a:r>
              <a:rPr sz="1100" dirty="0">
                <a:latin typeface="Times New Roman"/>
                <a:cs typeface="Times New Roman"/>
              </a:rPr>
              <a:t>как  </a:t>
            </a:r>
            <a:r>
              <a:rPr sz="1100" spc="-5" dirty="0">
                <a:latin typeface="Times New Roman"/>
                <a:cs typeface="Times New Roman"/>
              </a:rPr>
              <a:t>гарантия отдельных свойств продуктов, описывающая пригодность для их применения </a:t>
            </a:r>
            <a:r>
              <a:rPr sz="1100" dirty="0">
                <a:latin typeface="Times New Roman"/>
                <a:cs typeface="Times New Roman"/>
              </a:rPr>
              <a:t>для </a:t>
            </a:r>
            <a:r>
              <a:rPr sz="1100" spc="-5" dirty="0">
                <a:latin typeface="Times New Roman"/>
                <a:cs typeface="Times New Roman"/>
              </a:rPr>
              <a:t>частного  </a:t>
            </a:r>
            <a:r>
              <a:rPr sz="1100" dirty="0">
                <a:latin typeface="Times New Roman"/>
                <a:cs typeface="Times New Roman"/>
              </a:rPr>
              <a:t>случая. </a:t>
            </a:r>
            <a:r>
              <a:rPr sz="1100" spc="-5" dirty="0">
                <a:latin typeface="Times New Roman"/>
                <a:cs typeface="Times New Roman"/>
              </a:rPr>
              <a:t>Любые </a:t>
            </a:r>
            <a:r>
              <a:rPr sz="1100" dirty="0">
                <a:latin typeface="Times New Roman"/>
                <a:cs typeface="Times New Roman"/>
              </a:rPr>
              <a:t>существующие </a:t>
            </a:r>
            <a:r>
              <a:rPr sz="1100" spc="-5" dirty="0">
                <a:latin typeface="Times New Roman"/>
                <a:cs typeface="Times New Roman"/>
              </a:rPr>
              <a:t>промышленные права </a:t>
            </a:r>
            <a:r>
              <a:rPr sz="1100" dirty="0">
                <a:latin typeface="Times New Roman"/>
                <a:cs typeface="Times New Roman"/>
              </a:rPr>
              <a:t>собственности должны </a:t>
            </a:r>
            <a:r>
              <a:rPr sz="1100" spc="-5" dirty="0">
                <a:latin typeface="Times New Roman"/>
                <a:cs typeface="Times New Roman"/>
              </a:rPr>
              <a:t>быть соблюдены.  </a:t>
            </a:r>
            <a:r>
              <a:rPr sz="1100" dirty="0">
                <a:latin typeface="Times New Roman"/>
                <a:cs typeface="Times New Roman"/>
              </a:rPr>
              <a:t>Качество </a:t>
            </a:r>
            <a:r>
              <a:rPr sz="1100" spc="-5" dirty="0">
                <a:latin typeface="Times New Roman"/>
                <a:cs typeface="Times New Roman"/>
              </a:rPr>
              <a:t>наших продуктов гарантировано нашими Общими Условиями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Продаж.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273050" y="107689"/>
            <a:ext cx="1717039" cy="933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-15730" y="9456732"/>
            <a:ext cx="7572230" cy="12430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211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?Hoechst High Chem                                              Surfactants &amp; Auxiliaries</dc:title>
  <dc:creator>HFW007</dc:creator>
  <cp:lastModifiedBy>Вероника Соколова</cp:lastModifiedBy>
  <cp:revision>2</cp:revision>
  <dcterms:created xsi:type="dcterms:W3CDTF">2020-08-07T06:53:40Z</dcterms:created>
  <dcterms:modified xsi:type="dcterms:W3CDTF">2020-08-07T07:00:19Z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2020-08-07T00:00:00Z</vt:filetime>
  </property>
</Properties>
</file>