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6324600" cy="111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Ленты стыковочные битумно-полимерные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«БРИТ»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200" spc="-5" dirty="0">
                <a:latin typeface="Arial"/>
                <a:cs typeface="Arial"/>
              </a:rPr>
              <a:t>Предназначены для устройства продольных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поперечных технологических </a:t>
            </a:r>
            <a:r>
              <a:rPr sz="1200" dirty="0">
                <a:latin typeface="Arial"/>
                <a:cs typeface="Arial"/>
              </a:rPr>
              <a:t>стыков  </a:t>
            </a:r>
            <a:r>
              <a:rPr sz="1200" spc="-5" dirty="0">
                <a:latin typeface="Arial"/>
                <a:cs typeface="Arial"/>
              </a:rPr>
              <a:t>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автомобильных дорог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аэродромов,  швов сопряжений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бордюрным камнем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водоотводными лотками, </a:t>
            </a:r>
            <a:r>
              <a:rPr sz="1200" dirty="0">
                <a:latin typeface="Arial"/>
                <a:cs typeface="Arial"/>
              </a:rPr>
              <a:t>а </a:t>
            </a:r>
            <a:r>
              <a:rPr sz="1200" spc="-5" dirty="0">
                <a:latin typeface="Arial"/>
                <a:cs typeface="Arial"/>
              </a:rPr>
              <a:t>также  гидроизоляции стыков сборных бетонных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конструкций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92346" y="3550411"/>
            <a:ext cx="2681605" cy="0"/>
          </a:xfrm>
          <a:custGeom>
            <a:avLst/>
            <a:gdLst/>
            <a:ahLst/>
            <a:cxnLst/>
            <a:rect l="l" t="t" r="r" b="b"/>
            <a:pathLst>
              <a:path w="2681604">
                <a:moveTo>
                  <a:pt x="0" y="0"/>
                </a:moveTo>
                <a:lnTo>
                  <a:pt x="268135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627" y="3714115"/>
            <a:ext cx="6322060" cy="4590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Экструдированный предварительно приготовленный материал, полученный  смешением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нагретом </a:t>
            </a:r>
            <a:r>
              <a:rPr sz="1200" dirty="0">
                <a:latin typeface="Arial"/>
                <a:cs typeface="Arial"/>
              </a:rPr>
              <a:t>состоянии </a:t>
            </a:r>
            <a:r>
              <a:rPr sz="1200" spc="-5" dirty="0">
                <a:latin typeface="Arial"/>
                <a:cs typeface="Arial"/>
              </a:rPr>
              <a:t>битума нефтяного вязкого, пластификаторов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каучука.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ОБЛАСТЬ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ПРИМЕНЕНИЯ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Технологические </a:t>
            </a:r>
            <a:r>
              <a:rPr sz="1200" spc="-10" dirty="0">
                <a:latin typeface="Arial"/>
                <a:cs typeface="Arial"/>
              </a:rPr>
              <a:t>швы </a:t>
            </a:r>
            <a:r>
              <a:rPr sz="1200" spc="-5" dirty="0">
                <a:latin typeface="Arial"/>
                <a:cs typeface="Arial"/>
              </a:rPr>
              <a:t>во </a:t>
            </a:r>
            <a:r>
              <a:rPr sz="1200" dirty="0">
                <a:latin typeface="Arial"/>
                <a:cs typeface="Arial"/>
              </a:rPr>
              <a:t>всех типах </a:t>
            </a:r>
            <a:r>
              <a:rPr sz="1200" spc="-5" dirty="0">
                <a:latin typeface="Arial"/>
                <a:cs typeface="Arial"/>
              </a:rPr>
              <a:t>уплотняемых асфальтобетонных</a:t>
            </a:r>
            <a:r>
              <a:rPr sz="1200" dirty="0">
                <a:latin typeface="Arial"/>
                <a:cs typeface="Arial"/>
              </a:rPr>
              <a:t> покрытий;</a:t>
            </a:r>
            <a:endParaRPr sz="1200">
              <a:latin typeface="Arial"/>
              <a:cs typeface="Arial"/>
            </a:endParaRPr>
          </a:p>
          <a:p>
            <a:pPr marL="12700" marR="586105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цементобетонным покрытиям автомобильных дорог, тротуаров,  </a:t>
            </a:r>
            <a:r>
              <a:rPr sz="1200" dirty="0">
                <a:latin typeface="Arial"/>
                <a:cs typeface="Arial"/>
              </a:rPr>
              <a:t>стоянок, </a:t>
            </a:r>
            <a:r>
              <a:rPr sz="1200" spc="-5" dirty="0">
                <a:latin typeface="Arial"/>
                <a:cs typeface="Arial"/>
              </a:rPr>
              <a:t>складских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комплексов;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бордюрному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камню;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водоотводным лоткам;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фундаментам зданий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сооружений;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железнодорожным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трамвайным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рельсам;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Примыкания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смотровым люкам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колодцам </a:t>
            </a:r>
            <a:r>
              <a:rPr sz="1200" dirty="0">
                <a:latin typeface="Arial"/>
                <a:cs typeface="Arial"/>
              </a:rPr>
              <a:t>ливневой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канализации;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Стыки фундаментных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блоков;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Стыки колодезных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колец;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Межпанельные горизонтальные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стыки;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41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Стыки защитных коробов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дренажных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лотков.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-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КОНКУРЕНТНЫЕ ПРЕИМУЩЕСТВА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Снижение параметров водонасыщения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зоне холодного </a:t>
            </a:r>
            <a:r>
              <a:rPr sz="1200" dirty="0">
                <a:latin typeface="Arial"/>
                <a:cs typeface="Arial"/>
              </a:rPr>
              <a:t>стыка в </a:t>
            </a:r>
            <a:r>
              <a:rPr sz="1200" spc="-5" dirty="0">
                <a:latin typeface="Arial"/>
                <a:cs typeface="Arial"/>
              </a:rPr>
              <a:t>среднем на </a:t>
            </a:r>
            <a:r>
              <a:rPr sz="1200" dirty="0">
                <a:latin typeface="Arial"/>
                <a:cs typeface="Arial"/>
              </a:rPr>
              <a:t>45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%;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Устойчивость швов сопряжения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длительным циклам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замораживания-оттаивания;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Простота применения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отсутствие специальных навыков </a:t>
            </a:r>
            <a:r>
              <a:rPr sz="1200" dirty="0">
                <a:latin typeface="Arial"/>
                <a:cs typeface="Arial"/>
              </a:rPr>
              <a:t>при работе с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лентой;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Надежная герметизация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стыков;</a:t>
            </a:r>
            <a:endParaRPr sz="1200">
              <a:latin typeface="Arial"/>
              <a:cs typeface="Arial"/>
            </a:endParaRPr>
          </a:p>
          <a:p>
            <a:pPr marL="12700" marR="560070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Прочность стыков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применением ленты </a:t>
            </a:r>
            <a:r>
              <a:rPr sz="1200" dirty="0">
                <a:latin typeface="Arial"/>
                <a:cs typeface="Arial"/>
              </a:rPr>
              <a:t>в 2 </a:t>
            </a:r>
            <a:r>
              <a:rPr sz="1200" spc="-5" dirty="0">
                <a:latin typeface="Arial"/>
                <a:cs typeface="Arial"/>
              </a:rPr>
              <a:t>раза выше спаек, выполненных </a:t>
            </a:r>
            <a:r>
              <a:rPr sz="1200" dirty="0">
                <a:latin typeface="Arial"/>
                <a:cs typeface="Arial"/>
              </a:rPr>
              <a:t>по  </a:t>
            </a:r>
            <a:r>
              <a:rPr sz="1200" spc="-5" dirty="0">
                <a:latin typeface="Arial"/>
                <a:cs typeface="Arial"/>
              </a:rPr>
              <a:t>традиционной технологии.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1620773"/>
            <a:ext cx="2839212" cy="193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3132" y="1616074"/>
            <a:ext cx="2744977" cy="19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2" y="9619395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569" y="334771"/>
            <a:ext cx="137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Образец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лентой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2759" y="334771"/>
            <a:ext cx="148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Образец без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ленты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2944114"/>
            <a:ext cx="2531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ГЕОМЕТРИЧЕСКИЕ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ПАРАМЕТРЫ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6280" y="3319525"/>
          <a:ext cx="6369047" cy="928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501014"/>
                <a:gridCol w="615950"/>
                <a:gridCol w="618489"/>
                <a:gridCol w="1164589"/>
                <a:gridCol w="2173605"/>
              </a:tblGrid>
              <a:tr h="363092">
                <a:tc>
                  <a:txBody>
                    <a:bodyPr/>
                    <a:lstStyle/>
                    <a:p>
                      <a:pPr marL="67945" marR="16129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нов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параметра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192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Ед.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изм.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Значения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8859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ые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отклонения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Методы контроля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Ширина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±1,0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410"/>
                        </a:lnSpc>
                        <a:spcBef>
                          <a:spcPts val="7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п. 8.3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СТО 77310225.001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–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2009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Толщина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±0,5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Длина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±0,5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627" y="4404486"/>
            <a:ext cx="1709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СХЕМА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ПРИМЕНЕНИЯ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4755006"/>
            <a:ext cx="15430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512" y="4755006"/>
            <a:ext cx="6254750" cy="9093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340169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Сбить </a:t>
            </a:r>
            <a:r>
              <a:rPr sz="1200" dirty="0">
                <a:latin typeface="Arial"/>
                <a:cs typeface="Arial"/>
              </a:rPr>
              <a:t>металлический обод с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барабана.  Удалить картонную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упаковку.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Размотать рулон ленты вдоль стыкуемой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поверхности.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Зафиксировать ленту на стыкуемой поверхности нажатием. Удалить защитную пленку.  Последующие рулоны укладываются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встык.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427" y="5806566"/>
            <a:ext cx="6480810" cy="283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ТАРА И </a:t>
            </a:r>
            <a:r>
              <a:rPr sz="1200" b="1" spc="-5" dirty="0">
                <a:latin typeface="Arial"/>
                <a:cs typeface="Arial"/>
              </a:rPr>
              <a:t>УСЛОВИЯ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 marR="81280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Картонные барабаны (типоразмер 50*5 мм </a:t>
            </a:r>
            <a:r>
              <a:rPr sz="1200" dirty="0">
                <a:latin typeface="Arial"/>
                <a:cs typeface="Arial"/>
              </a:rPr>
              <a:t>– 60 мп/1 </a:t>
            </a:r>
            <a:r>
              <a:rPr sz="1200" spc="-5" dirty="0">
                <a:latin typeface="Arial"/>
                <a:cs typeface="Arial"/>
              </a:rPr>
              <a:t>барабан, 50*8 </a:t>
            </a:r>
            <a:r>
              <a:rPr sz="1200" dirty="0">
                <a:latin typeface="Arial"/>
                <a:cs typeface="Arial"/>
              </a:rPr>
              <a:t>мм – </a:t>
            </a:r>
            <a:r>
              <a:rPr sz="1200" spc="-5" dirty="0">
                <a:latin typeface="Arial"/>
                <a:cs typeface="Arial"/>
              </a:rPr>
              <a:t>47,5 </a:t>
            </a:r>
            <a:r>
              <a:rPr sz="1200" dirty="0">
                <a:latin typeface="Arial"/>
                <a:cs typeface="Arial"/>
              </a:rPr>
              <a:t>мп/1  </a:t>
            </a:r>
            <a:r>
              <a:rPr sz="1200" spc="-5" dirty="0">
                <a:latin typeface="Arial"/>
                <a:cs typeface="Arial"/>
              </a:rPr>
              <a:t>барабан).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закрытых </a:t>
            </a:r>
            <a:r>
              <a:rPr sz="1200" dirty="0">
                <a:latin typeface="Arial"/>
                <a:cs typeface="Arial"/>
              </a:rPr>
              <a:t>сухих </a:t>
            </a:r>
            <a:r>
              <a:rPr sz="1200" spc="-5" dirty="0">
                <a:latin typeface="Arial"/>
                <a:cs typeface="Arial"/>
              </a:rPr>
              <a:t>помещениях </a:t>
            </a:r>
            <a:r>
              <a:rPr sz="1200" dirty="0">
                <a:latin typeface="Arial"/>
                <a:cs typeface="Arial"/>
              </a:rPr>
              <a:t>или </a:t>
            </a:r>
            <a:r>
              <a:rPr sz="1200" spc="-5" dirty="0">
                <a:latin typeface="Arial"/>
                <a:cs typeface="Arial"/>
              </a:rPr>
              <a:t>местах, </a:t>
            </a:r>
            <a:r>
              <a:rPr sz="1200" dirty="0">
                <a:latin typeface="Arial"/>
                <a:cs typeface="Arial"/>
              </a:rPr>
              <a:t>защищенных от прямых  </a:t>
            </a:r>
            <a:r>
              <a:rPr sz="1200" spc="-5" dirty="0">
                <a:latin typeface="Arial"/>
                <a:cs typeface="Arial"/>
              </a:rPr>
              <a:t>солнечных лучей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атмосферных </a:t>
            </a:r>
            <a:r>
              <a:rPr sz="1200" dirty="0">
                <a:latin typeface="Arial"/>
                <a:cs typeface="Arial"/>
              </a:rPr>
              <a:t>осадков при </a:t>
            </a:r>
            <a:r>
              <a:rPr sz="1200" spc="-5" dirty="0">
                <a:latin typeface="Arial"/>
                <a:cs typeface="Arial"/>
              </a:rPr>
              <a:t>температуре не выше плюс </a:t>
            </a:r>
            <a:r>
              <a:rPr sz="1200" dirty="0">
                <a:latin typeface="Arial"/>
                <a:cs typeface="Arial"/>
              </a:rPr>
              <a:t>35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7" baseline="38194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С.</a:t>
            </a:r>
            <a:endParaRPr sz="1200">
              <a:latin typeface="Arial"/>
              <a:cs typeface="Arial"/>
            </a:endParaRPr>
          </a:p>
          <a:p>
            <a:pPr marL="88900" marR="250825" algn="just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хранении барабаны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лентой складируют не более чем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четыре ряда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высоте.  Срок хранения лент </a:t>
            </a:r>
            <a:r>
              <a:rPr sz="1200" dirty="0">
                <a:latin typeface="Arial"/>
                <a:cs typeface="Arial"/>
              </a:rPr>
              <a:t>– 12 </a:t>
            </a:r>
            <a:r>
              <a:rPr sz="1200" spc="-5" dirty="0">
                <a:latin typeface="Arial"/>
                <a:cs typeface="Arial"/>
              </a:rPr>
              <a:t>месяцев </a:t>
            </a:r>
            <a:r>
              <a:rPr sz="1200" dirty="0">
                <a:latin typeface="Arial"/>
                <a:cs typeface="Arial"/>
              </a:rPr>
              <a:t>со </a:t>
            </a:r>
            <a:r>
              <a:rPr sz="1200" spc="-5" dirty="0">
                <a:latin typeface="Arial"/>
                <a:cs typeface="Arial"/>
              </a:rPr>
              <a:t>дня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изготовления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77310225.001-2009</a:t>
            </a:r>
            <a:endParaRPr sz="1200">
              <a:latin typeface="Arial"/>
              <a:cs typeface="Arial"/>
            </a:endParaRPr>
          </a:p>
          <a:p>
            <a:pPr marL="88900" marR="81280">
              <a:lnSpc>
                <a:spcPts val="1380"/>
              </a:lnSpc>
              <a:spcBef>
                <a:spcPts val="65"/>
              </a:spcBef>
              <a:tabLst>
                <a:tab pos="1275080" algn="l"/>
                <a:tab pos="2686050" algn="l"/>
                <a:tab pos="3543935" algn="l"/>
                <a:tab pos="4491990" algn="l"/>
                <a:tab pos="5212715" algn="l"/>
              </a:tabLst>
            </a:pPr>
            <a:r>
              <a:rPr sz="1200" spc="-5" dirty="0">
                <a:latin typeface="Arial"/>
                <a:cs typeface="Arial"/>
              </a:rPr>
              <a:t>Согласование Федерального дорожного агентством Письмо </a:t>
            </a:r>
            <a:r>
              <a:rPr sz="1200" dirty="0">
                <a:latin typeface="Arial"/>
                <a:cs typeface="Arial"/>
              </a:rPr>
              <a:t>№5468-ТП </a:t>
            </a:r>
            <a:r>
              <a:rPr sz="1200" spc="-5" dirty="0">
                <a:latin typeface="Arial"/>
                <a:cs typeface="Arial"/>
              </a:rPr>
              <a:t>от 24.04.2015г.  Согл</a:t>
            </a:r>
            <a:r>
              <a:rPr sz="1200" dirty="0">
                <a:latin typeface="Arial"/>
                <a:cs typeface="Arial"/>
              </a:rPr>
              <a:t>асо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dirty="0">
                <a:latin typeface="Arial"/>
                <a:cs typeface="Arial"/>
              </a:rPr>
              <a:t>е	Госуда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стве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ой	к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spc="-15" dirty="0">
                <a:latin typeface="Arial"/>
                <a:cs typeface="Arial"/>
              </a:rPr>
              <a:t>п</a:t>
            </a:r>
            <a:r>
              <a:rPr sz="1200" spc="-10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dirty="0">
                <a:latin typeface="Arial"/>
                <a:cs typeface="Arial"/>
              </a:rPr>
              <a:t>и	«А</a:t>
            </a:r>
            <a:r>
              <a:rPr sz="1200" spc="-5" dirty="0">
                <a:latin typeface="Arial"/>
                <a:cs typeface="Arial"/>
              </a:rPr>
              <a:t>вт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dirty="0">
                <a:latin typeface="Arial"/>
                <a:cs typeface="Arial"/>
              </a:rPr>
              <a:t>ор»	</a:t>
            </a:r>
            <a:r>
              <a:rPr sz="1200" spc="-15" dirty="0">
                <a:latin typeface="Arial"/>
                <a:cs typeface="Arial"/>
              </a:rPr>
              <a:t>П</a:t>
            </a:r>
            <a:r>
              <a:rPr sz="1200" dirty="0">
                <a:latin typeface="Arial"/>
                <a:cs typeface="Arial"/>
              </a:rPr>
              <a:t>исьмо	№0</a:t>
            </a:r>
            <a:r>
              <a:rPr sz="1200" spc="35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29</a:t>
            </a:r>
            <a:r>
              <a:rPr sz="1200" spc="-10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37</a:t>
            </a:r>
            <a:r>
              <a:rPr sz="1200" spc="-10" dirty="0">
                <a:latin typeface="Arial"/>
                <a:cs typeface="Arial"/>
              </a:rPr>
              <a:t>18</a:t>
            </a:r>
            <a:r>
              <a:rPr sz="1200" dirty="0">
                <a:latin typeface="Arial"/>
                <a:cs typeface="Arial"/>
              </a:rPr>
              <a:t>3от  </a:t>
            </a:r>
            <a:r>
              <a:rPr sz="1200" spc="-5" dirty="0">
                <a:latin typeface="Arial"/>
                <a:cs typeface="Arial"/>
              </a:rPr>
              <a:t>02.12.2015г.</a:t>
            </a:r>
            <a:endParaRPr sz="1200">
              <a:latin typeface="Arial"/>
              <a:cs typeface="Arial"/>
            </a:endParaRPr>
          </a:p>
          <a:p>
            <a:pPr marL="88900" marR="8509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Согласование Федерального агентства </a:t>
            </a:r>
            <a:r>
              <a:rPr sz="1200" spc="-10" dirty="0">
                <a:latin typeface="Arial"/>
                <a:cs typeface="Arial"/>
              </a:rPr>
              <a:t>воздушного </a:t>
            </a:r>
            <a:r>
              <a:rPr sz="1200" spc="-5" dirty="0">
                <a:latin typeface="Arial"/>
                <a:cs typeface="Arial"/>
              </a:rPr>
              <a:t>транспорта Сертификат </a:t>
            </a:r>
            <a:r>
              <a:rPr sz="1200" spc="-10" dirty="0">
                <a:latin typeface="Arial"/>
                <a:cs typeface="Arial"/>
              </a:rPr>
              <a:t>ФАВТ  </a:t>
            </a:r>
            <a:r>
              <a:rPr sz="1200" spc="-5" dirty="0">
                <a:latin typeface="Arial"/>
                <a:cs typeface="Arial"/>
              </a:rPr>
              <a:t>А.09.032.94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35"/>
              </a:lnSpc>
            </a:pPr>
            <a:r>
              <a:rPr sz="1200" spc="-5" dirty="0">
                <a:latin typeface="Arial"/>
                <a:cs typeface="Arial"/>
              </a:rPr>
              <a:t>Сертификат ГОСТ </a:t>
            </a:r>
            <a:r>
              <a:rPr sz="1200" dirty="0">
                <a:latin typeface="Arial"/>
                <a:cs typeface="Arial"/>
              </a:rPr>
              <a:t>Р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№0991424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0090" y="710564"/>
            <a:ext cx="4822190" cy="1907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68" y="9619395"/>
            <a:ext cx="7587615" cy="10732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361</Words>
  <Application>Microsoft Office PowerPoint</Application>
  <PresentationFormat>Произвольный</PresentationFormat>
  <Paragraphs>70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5</cp:revision>
  <dcterms:created xsi:type="dcterms:W3CDTF">2019-11-26T10:07:15Z</dcterms:created>
  <dcterms:modified xsi:type="dcterms:W3CDTF">2019-11-26T12:14:25Z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