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632396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Проникающий пропиточный </a:t>
            </a:r>
            <a:r>
              <a:rPr sz="1400" b="1" spc="-10" dirty="0">
                <a:latin typeface="Arial"/>
                <a:cs typeface="Arial"/>
              </a:rPr>
              <a:t>состав </a:t>
            </a:r>
            <a:r>
              <a:rPr sz="1400" b="1" spc="-5" dirty="0">
                <a:latin typeface="Arial"/>
                <a:cs typeface="Arial"/>
              </a:rPr>
              <a:t>«БРИТ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ПП-1»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200" spc="-5" dirty="0">
                <a:latin typeface="Arial"/>
                <a:cs typeface="Arial"/>
              </a:rPr>
              <a:t>Материал холодного применения, предназначенный для гидрофобизации  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аэродромов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автомобильных </a:t>
            </a:r>
            <a:r>
              <a:rPr sz="1200" dirty="0">
                <a:latin typeface="Arial"/>
                <a:cs typeface="Arial"/>
              </a:rPr>
              <a:t>дорог,  </a:t>
            </a:r>
            <a:r>
              <a:rPr sz="1200" spc="-5" dirty="0">
                <a:latin typeface="Arial"/>
                <a:cs typeface="Arial"/>
              </a:rPr>
              <a:t>конструкций зданий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-5" dirty="0">
                <a:latin typeface="Arial"/>
                <a:cs typeface="Arial"/>
              </a:rPr>
              <a:t> сооружений.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4044822"/>
            <a:ext cx="5829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2017г.Участок автодороги Р-172 Йошкар-Ола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Уржум, </a:t>
            </a:r>
            <a:r>
              <a:rPr sz="1200" dirty="0">
                <a:latin typeface="Arial"/>
                <a:cs typeface="Arial"/>
              </a:rPr>
              <a:t>АО </a:t>
            </a:r>
            <a:r>
              <a:rPr sz="1200" spc="-5" dirty="0">
                <a:latin typeface="Arial"/>
                <a:cs typeface="Arial"/>
              </a:rPr>
              <a:t>«Марий </a:t>
            </a:r>
            <a:r>
              <a:rPr sz="1200" dirty="0">
                <a:latin typeface="Arial"/>
                <a:cs typeface="Arial"/>
              </a:rPr>
              <a:t>Эл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Дорстрой»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6566" y="4570602"/>
            <a:ext cx="261493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82550">
              <a:lnSpc>
                <a:spcPts val="1380"/>
              </a:lnSpc>
              <a:spcBef>
                <a:spcPts val="195"/>
              </a:spcBef>
              <a:tabLst>
                <a:tab pos="1209675" algn="l"/>
                <a:tab pos="1564640" algn="l"/>
              </a:tabLst>
            </a:pPr>
            <a:r>
              <a:rPr sz="1200" dirty="0">
                <a:latin typeface="Arial"/>
                <a:cs typeface="Arial"/>
              </a:rPr>
              <a:t>сое</a:t>
            </a:r>
            <a:r>
              <a:rPr sz="1200" spc="-5" dirty="0">
                <a:latin typeface="Arial"/>
                <a:cs typeface="Arial"/>
              </a:rPr>
              <a:t>д</a:t>
            </a:r>
            <a:r>
              <a:rPr sz="1200" dirty="0">
                <a:latin typeface="Arial"/>
                <a:cs typeface="Arial"/>
              </a:rPr>
              <a:t>инений	и	рео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иче</a:t>
            </a:r>
            <a:r>
              <a:rPr sz="1200" spc="-15" dirty="0">
                <a:latin typeface="Arial"/>
                <a:cs typeface="Arial"/>
              </a:rPr>
              <a:t>с</a:t>
            </a:r>
            <a:r>
              <a:rPr sz="1200" dirty="0">
                <a:latin typeface="Arial"/>
                <a:cs typeface="Arial"/>
              </a:rPr>
              <a:t>ких  по </a:t>
            </a:r>
            <a:r>
              <a:rPr sz="1200" spc="-5" dirty="0">
                <a:latin typeface="Arial"/>
                <a:cs typeface="Arial"/>
              </a:rPr>
              <a:t>виду защиты, относящиеся</a:t>
            </a:r>
            <a:r>
              <a:rPr sz="1200" spc="25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к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4395342"/>
            <a:ext cx="3610610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tabLst>
                <a:tab pos="1159510" algn="l"/>
                <a:tab pos="1995170" algn="l"/>
              </a:tabLst>
            </a:pPr>
            <a:r>
              <a:rPr sz="1200" spc="-5" dirty="0">
                <a:latin typeface="Arial"/>
                <a:cs typeface="Arial"/>
              </a:rPr>
              <a:t>Прозрачный	раствор	кремнийорганических  </a:t>
            </a:r>
            <a:r>
              <a:rPr sz="1200" dirty="0">
                <a:latin typeface="Arial"/>
                <a:cs typeface="Arial"/>
              </a:rPr>
              <a:t>модификаторов в </a:t>
            </a:r>
            <a:r>
              <a:rPr sz="1200" spc="-5" dirty="0">
                <a:latin typeface="Arial"/>
                <a:cs typeface="Arial"/>
              </a:rPr>
              <a:t>органическом растворителе,  кольматирующим материалам.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5271642"/>
            <a:ext cx="6325235" cy="3538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ХАРАКТЕРИСТИКА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Arial"/>
                <a:cs typeface="Arial"/>
              </a:rPr>
              <a:t>Однокомпонентный </a:t>
            </a:r>
            <a:r>
              <a:rPr sz="1200" dirty="0">
                <a:latin typeface="Arial"/>
                <a:cs typeface="Arial"/>
              </a:rPr>
              <a:t>материал </a:t>
            </a:r>
            <a:r>
              <a:rPr sz="1200" spc="-5" dirty="0">
                <a:latin typeface="Arial"/>
                <a:cs typeface="Arial"/>
              </a:rPr>
              <a:t>промышленного применения для гидрофобизации  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аэродромов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автомобильных </a:t>
            </a:r>
            <a:r>
              <a:rPr sz="1200" dirty="0">
                <a:latin typeface="Arial"/>
                <a:cs typeface="Arial"/>
              </a:rPr>
              <a:t>дорог,  </a:t>
            </a:r>
            <a:r>
              <a:rPr sz="1200" spc="-5" dirty="0">
                <a:latin typeface="Arial"/>
                <a:cs typeface="Arial"/>
              </a:rPr>
              <a:t>конструкций зданий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сооружений. Состав, проникая более </a:t>
            </a:r>
            <a:r>
              <a:rPr sz="1200" dirty="0">
                <a:latin typeface="Arial"/>
                <a:cs typeface="Arial"/>
              </a:rPr>
              <a:t>чем </a:t>
            </a:r>
            <a:r>
              <a:rPr sz="1200" spc="-5" dirty="0">
                <a:latin typeface="Arial"/>
                <a:cs typeface="Arial"/>
              </a:rPr>
              <a:t>на </a:t>
            </a:r>
            <a:r>
              <a:rPr sz="1200" dirty="0">
                <a:latin typeface="Arial"/>
                <a:cs typeface="Arial"/>
              </a:rPr>
              <a:t>5 </a:t>
            </a:r>
            <a:r>
              <a:rPr sz="1200" spc="15" dirty="0">
                <a:latin typeface="Arial"/>
                <a:cs typeface="Arial"/>
              </a:rPr>
              <a:t>мм </a:t>
            </a:r>
            <a:r>
              <a:rPr sz="1200" spc="-5" dirty="0">
                <a:latin typeface="Arial"/>
                <a:cs typeface="Arial"/>
              </a:rPr>
              <a:t>вглубь  асфальтобетона, </a:t>
            </a:r>
            <a:r>
              <a:rPr sz="1200" dirty="0">
                <a:latin typeface="Arial"/>
                <a:cs typeface="Arial"/>
              </a:rPr>
              <a:t>после </a:t>
            </a:r>
            <a:r>
              <a:rPr sz="1200" spc="-5" dirty="0">
                <a:latin typeface="Arial"/>
                <a:cs typeface="Arial"/>
              </a:rPr>
              <a:t>испарения растворителя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полимеризации, обеспечивает  длительную гидрофобизацию </a:t>
            </a:r>
            <a:r>
              <a:rPr sz="1200" dirty="0">
                <a:latin typeface="Arial"/>
                <a:cs typeface="Arial"/>
              </a:rPr>
              <a:t>покрытия. </a:t>
            </a:r>
            <a:r>
              <a:rPr sz="1200" spc="-5" dirty="0">
                <a:latin typeface="Arial"/>
                <a:cs typeface="Arial"/>
              </a:rPr>
              <a:t>Состав устойчив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вымыванию атмосферной  влагой </a:t>
            </a:r>
            <a:r>
              <a:rPr sz="1200" dirty="0">
                <a:latin typeface="Arial"/>
                <a:cs typeface="Arial"/>
              </a:rPr>
              <a:t>и к </a:t>
            </a:r>
            <a:r>
              <a:rPr sz="1200" spc="-5" dirty="0">
                <a:latin typeface="Arial"/>
                <a:cs typeface="Arial"/>
              </a:rPr>
              <a:t>воздействию противогололедных реагентов. Наносится на сухое покрытие  распылением </a:t>
            </a:r>
            <a:r>
              <a:rPr sz="1200" dirty="0">
                <a:latin typeface="Arial"/>
                <a:cs typeface="Arial"/>
              </a:rPr>
              <a:t>или </a:t>
            </a:r>
            <a:r>
              <a:rPr sz="1200" spc="-5" dirty="0">
                <a:latin typeface="Arial"/>
                <a:cs typeface="Arial"/>
              </a:rPr>
              <a:t>розливом. Пропиточный </a:t>
            </a:r>
            <a:r>
              <a:rPr sz="1200" dirty="0">
                <a:latin typeface="Arial"/>
                <a:cs typeface="Arial"/>
              </a:rPr>
              <a:t>состав </a:t>
            </a:r>
            <a:r>
              <a:rPr sz="1200" spc="-5" dirty="0">
                <a:latin typeface="Arial"/>
                <a:cs typeface="Arial"/>
              </a:rPr>
              <a:t>не окрашивает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не изменяет  фактуру </a:t>
            </a:r>
            <a:r>
              <a:rPr sz="1200" dirty="0">
                <a:latin typeface="Arial"/>
                <a:cs typeface="Arial"/>
              </a:rPr>
              <a:t>покрытия, </a:t>
            </a:r>
            <a:r>
              <a:rPr sz="1200" spc="-5" dirty="0">
                <a:latin typeface="Arial"/>
                <a:cs typeface="Arial"/>
              </a:rPr>
              <a:t>не </a:t>
            </a:r>
            <a:r>
              <a:rPr sz="1200" dirty="0">
                <a:latin typeface="Arial"/>
                <a:cs typeface="Arial"/>
              </a:rPr>
              <a:t>снижает </a:t>
            </a:r>
            <a:r>
              <a:rPr sz="1200" spc="-5" dirty="0">
                <a:latin typeface="Arial"/>
                <a:cs typeface="Arial"/>
              </a:rPr>
              <a:t>коэффициента сцепления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допускает открытие  движения </a:t>
            </a:r>
            <a:r>
              <a:rPr sz="1200" dirty="0">
                <a:latin typeface="Arial"/>
                <a:cs typeface="Arial"/>
              </a:rPr>
              <a:t>сразу после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нанесения.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ОБЛАСТЬ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ПРИМЕНЕНИЯ</a:t>
            </a:r>
            <a:endParaRPr sz="1200" dirty="0">
              <a:latin typeface="Arial"/>
              <a:cs typeface="Arial"/>
            </a:endParaRPr>
          </a:p>
          <a:p>
            <a:pPr marL="12700" marR="383540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Гидрофобизация 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аэродромов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автомобильных дорог, конструкций зданий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сооружений;</a:t>
            </a:r>
            <a:endParaRPr sz="1200" dirty="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Долговременное заполнение </a:t>
            </a:r>
            <a:r>
              <a:rPr sz="1200" dirty="0">
                <a:latin typeface="Arial"/>
                <a:cs typeface="Arial"/>
              </a:rPr>
              <a:t>пор и </a:t>
            </a:r>
            <a:r>
              <a:rPr sz="1200" spc="-5" dirty="0">
                <a:latin typeface="Arial"/>
                <a:cs typeface="Arial"/>
              </a:rPr>
              <a:t>трещин шириной не более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0,5мм;</a:t>
            </a: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Предотвращение коррозии бетонных конструкций;</a:t>
            </a:r>
            <a:endParaRPr sz="1200" dirty="0">
              <a:latin typeface="Arial"/>
              <a:cs typeface="Arial"/>
            </a:endParaRPr>
          </a:p>
          <a:p>
            <a:pPr marL="12700" marR="304165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Исправление технологических дефектов на начальной стадии эксплуатации  асфальтобетонного покрытия (участки недоуплотнения </a:t>
            </a:r>
            <a:r>
              <a:rPr sz="1200" dirty="0">
                <a:latin typeface="Arial"/>
                <a:cs typeface="Arial"/>
              </a:rPr>
              <a:t>в стесненных </a:t>
            </a:r>
            <a:r>
              <a:rPr sz="1200" spc="-5" dirty="0">
                <a:latin typeface="Arial"/>
                <a:cs typeface="Arial"/>
              </a:rPr>
              <a:t>местах, </a:t>
            </a:r>
            <a:r>
              <a:rPr sz="1200" dirty="0">
                <a:latin typeface="Arial"/>
                <a:cs typeface="Arial"/>
              </a:rPr>
              <a:t>места  спаек и </a:t>
            </a:r>
            <a:r>
              <a:rPr sz="1200" spc="-5" dirty="0">
                <a:latin typeface="Arial"/>
                <a:cs typeface="Arial"/>
              </a:rPr>
              <a:t>пр.)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8470" y="1489582"/>
            <a:ext cx="4166234" cy="2411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" y="9619395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34944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ФИЗИКО-МЕХАНИЧЕСКИЕ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ХАРАКТЕРИСТИКИ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710183"/>
          <a:ext cx="6438264" cy="3402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1435"/>
                <a:gridCol w="1798319"/>
                <a:gridCol w="2048510"/>
              </a:tblGrid>
              <a:tr h="3627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 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Значения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показателей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Методы испытаний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9662">
                <a:tc>
                  <a:txBody>
                    <a:bodyPr/>
                    <a:lstStyle/>
                    <a:p>
                      <a:pPr marL="68580" marR="357505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Коэффициент эффективности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пропитки,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25397">
                <a:tc>
                  <a:txBody>
                    <a:bodyPr/>
                    <a:lstStyle/>
                    <a:p>
                      <a:pPr marL="68580" marR="69215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снижению величины  водопоглощения образца  цементобетона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marR="97345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12730.3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п.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8.8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СТО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2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77310225.005-2015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529083">
                <a:tc>
                  <a:txBody>
                    <a:bodyPr/>
                    <a:lstStyle/>
                    <a:p>
                      <a:pPr marL="68580" marR="73406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снижению величины  водонасыщения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образца  асфальтобетона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298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12801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п.8.8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77310225.005-2015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8580" marR="65976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Массовая доля нелетучих  веществ, %, 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17537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Плотность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(20±0,5) ºС,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г/см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3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0,9±0,05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28513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517">
                <a:tc>
                  <a:txBody>
                    <a:bodyPr/>
                    <a:lstStyle/>
                    <a:p>
                      <a:pPr marL="68580" marR="413384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Условная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вязкость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вискозиметру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ВЗ-246 при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температуре (20±0,5)ºС,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не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39">
                <a:tc>
                  <a:txBody>
                    <a:bodyPr/>
                    <a:lstStyle/>
                    <a:p>
                      <a:pPr marL="68580" marR="32512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Время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полного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высыхания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(20±0,5) ºС,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ч,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19007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627" y="4247514"/>
            <a:ext cx="6327775" cy="441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СПОСОБ ПРИМЕНЕНИЯ</a:t>
            </a:r>
            <a:endParaRPr sz="1200" dirty="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dirty="0">
                <a:latin typeface="Arial"/>
                <a:cs typeface="Arial"/>
              </a:rPr>
              <a:t>пропитка </a:t>
            </a:r>
            <a:r>
              <a:rPr sz="1200" spc="-5" dirty="0">
                <a:latin typeface="Arial"/>
                <a:cs typeface="Arial"/>
              </a:rPr>
              <a:t>«БРИТ» поставляется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готовом для применения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виде;</a:t>
            </a:r>
            <a:endParaRPr sz="1200" dirty="0">
              <a:latin typeface="Arial"/>
              <a:cs typeface="Arial"/>
            </a:endParaRPr>
          </a:p>
          <a:p>
            <a:pPr marL="12700" marR="10160">
              <a:lnSpc>
                <a:spcPts val="1380"/>
              </a:lnSpc>
              <a:spcBef>
                <a:spcPts val="65"/>
              </a:spcBef>
              <a:buChar char="-"/>
              <a:tabLst>
                <a:tab pos="107314" algn="l"/>
              </a:tabLst>
            </a:pPr>
            <a:r>
              <a:rPr sz="1200" spc="-5" dirty="0">
                <a:latin typeface="Arial"/>
                <a:cs typeface="Arial"/>
              </a:rPr>
              <a:t>все работы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нанесению </a:t>
            </a:r>
            <a:r>
              <a:rPr sz="1200" dirty="0">
                <a:latin typeface="Arial"/>
                <a:cs typeface="Arial"/>
              </a:rPr>
              <a:t>пропитки </a:t>
            </a:r>
            <a:r>
              <a:rPr sz="1200" spc="-5" dirty="0">
                <a:latin typeface="Arial"/>
                <a:cs typeface="Arial"/>
              </a:rPr>
              <a:t>«БРИТ», производят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сухую безветренную погоду 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температуре окружающей среды не ниже минус </a:t>
            </a:r>
            <a:r>
              <a:rPr sz="1200" dirty="0">
                <a:latin typeface="Arial"/>
                <a:cs typeface="Arial"/>
              </a:rPr>
              <a:t>35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°С.;</a:t>
            </a:r>
          </a:p>
          <a:p>
            <a:pPr marL="12700" marR="9525">
              <a:lnSpc>
                <a:spcPts val="1380"/>
              </a:lnSpc>
              <a:buChar char="-"/>
              <a:tabLst>
                <a:tab pos="204470" algn="l"/>
                <a:tab pos="205104" algn="l"/>
                <a:tab pos="515620" algn="l"/>
                <a:tab pos="1731010" algn="l"/>
                <a:tab pos="2520950" algn="l"/>
                <a:tab pos="3293745" algn="l"/>
                <a:tab pos="3604260" algn="l"/>
                <a:tab pos="4493895" algn="l"/>
                <a:tab pos="5375910" algn="l"/>
                <a:tab pos="6233160" algn="l"/>
              </a:tabLst>
            </a:pP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е	рек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-10" dirty="0">
                <a:latin typeface="Arial"/>
                <a:cs typeface="Arial"/>
              </a:rPr>
              <a:t>д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ется	</a:t>
            </a:r>
            <a:r>
              <a:rPr sz="1200" spc="-5" dirty="0">
                <a:latin typeface="Arial"/>
                <a:cs typeface="Arial"/>
              </a:rPr>
              <a:t>нан</a:t>
            </a:r>
            <a:r>
              <a:rPr sz="1200" dirty="0">
                <a:latin typeface="Arial"/>
                <a:cs typeface="Arial"/>
              </a:rPr>
              <a:t>осить	пр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пи</a:t>
            </a:r>
            <a:r>
              <a:rPr sz="1200" spc="-15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ку	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а	основа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dirty="0">
                <a:latin typeface="Arial"/>
                <a:cs typeface="Arial"/>
              </a:rPr>
              <a:t>я	</a:t>
            </a:r>
            <a:r>
              <a:rPr sz="1200" spc="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м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т</a:t>
            </a:r>
            <a:r>
              <a:rPr sz="1200" spc="-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ри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л	покр</a:t>
            </a:r>
            <a:r>
              <a:rPr sz="1200" spc="-15" dirty="0">
                <a:latin typeface="Arial"/>
                <a:cs typeface="Arial"/>
              </a:rPr>
              <a:t>ы</a:t>
            </a:r>
            <a:r>
              <a:rPr sz="1200" dirty="0">
                <a:latin typeface="Arial"/>
                <a:cs typeface="Arial"/>
              </a:rPr>
              <a:t>тия)	с  </a:t>
            </a:r>
            <a:r>
              <a:rPr sz="1200" spc="-5" dirty="0">
                <a:latin typeface="Arial"/>
                <a:cs typeface="Arial"/>
              </a:rPr>
              <a:t>влажностью более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10%.;</a:t>
            </a:r>
            <a:endParaRPr sz="1200" dirty="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dirty="0">
                <a:latin typeface="Arial"/>
                <a:cs typeface="Arial"/>
              </a:rPr>
              <a:t>защищаемая </a:t>
            </a:r>
            <a:r>
              <a:rPr sz="1200" spc="-10" dirty="0">
                <a:latin typeface="Arial"/>
                <a:cs typeface="Arial"/>
              </a:rPr>
              <a:t>поверхность </a:t>
            </a:r>
            <a:r>
              <a:rPr sz="1200" spc="-5" dirty="0">
                <a:latin typeface="Arial"/>
                <a:cs typeface="Arial"/>
              </a:rPr>
              <a:t>должна быть предварительно отчищена </a:t>
            </a:r>
            <a:r>
              <a:rPr sz="1200" dirty="0">
                <a:latin typeface="Arial"/>
                <a:cs typeface="Arial"/>
              </a:rPr>
              <a:t>от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загрязнений.</a:t>
            </a:r>
            <a:endParaRPr sz="1200" dirty="0">
              <a:latin typeface="Arial"/>
              <a:cs typeface="Arial"/>
            </a:endParaRPr>
          </a:p>
          <a:p>
            <a:pPr marL="12700" marR="11430">
              <a:lnSpc>
                <a:spcPts val="1380"/>
              </a:lnSpc>
              <a:spcBef>
                <a:spcPts val="65"/>
              </a:spcBef>
              <a:buChar char="-"/>
              <a:tabLst>
                <a:tab pos="121285" algn="l"/>
              </a:tabLst>
            </a:pPr>
            <a:r>
              <a:rPr sz="1200" spc="-5" dirty="0">
                <a:latin typeface="Arial"/>
                <a:cs typeface="Arial"/>
              </a:rPr>
              <a:t>нанесение пропитки на вновь устроенную цементобетонную поверхность выполняют 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достижении бетоном прочности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сжатии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пределах </a:t>
            </a:r>
            <a:r>
              <a:rPr sz="1200" dirty="0">
                <a:latin typeface="Arial"/>
                <a:cs typeface="Arial"/>
              </a:rPr>
              <a:t>от 8 </a:t>
            </a:r>
            <a:r>
              <a:rPr sz="1200" spc="-5" dirty="0">
                <a:latin typeface="Arial"/>
                <a:cs typeface="Arial"/>
              </a:rPr>
              <a:t>до 10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МПа.;</a:t>
            </a:r>
          </a:p>
          <a:p>
            <a:pPr marL="12700" marR="7620">
              <a:lnSpc>
                <a:spcPts val="1380"/>
              </a:lnSpc>
              <a:buChar char="-"/>
              <a:tabLst>
                <a:tab pos="216535" algn="l"/>
                <a:tab pos="217804" algn="l"/>
                <a:tab pos="1096645" algn="l"/>
                <a:tab pos="2143760" algn="l"/>
                <a:tab pos="3330575" algn="l"/>
                <a:tab pos="3901440" algn="l"/>
                <a:tab pos="5440045" algn="l"/>
                <a:tab pos="6235700" algn="l"/>
              </a:tabLst>
            </a:pP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б</a:t>
            </a:r>
            <a:r>
              <a:rPr sz="1200" dirty="0">
                <a:latin typeface="Arial"/>
                <a:cs typeface="Arial"/>
              </a:rPr>
              <a:t>ра</a:t>
            </a:r>
            <a:r>
              <a:rPr sz="1200" spc="-5" dirty="0">
                <a:latin typeface="Arial"/>
                <a:cs typeface="Arial"/>
              </a:rPr>
              <a:t>б</a:t>
            </a:r>
            <a:r>
              <a:rPr sz="1200" dirty="0">
                <a:latin typeface="Arial"/>
                <a:cs typeface="Arial"/>
              </a:rPr>
              <a:t>отку	пов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spc="-10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х</a:t>
            </a:r>
            <a:r>
              <a:rPr sz="1200" spc="-5" dirty="0">
                <a:latin typeface="Arial"/>
                <a:cs typeface="Arial"/>
              </a:rPr>
              <a:t>нос</a:t>
            </a:r>
            <a:r>
              <a:rPr sz="1200" dirty="0">
                <a:latin typeface="Arial"/>
                <a:cs typeface="Arial"/>
              </a:rPr>
              <a:t>ти	о</a:t>
            </a:r>
            <a:r>
              <a:rPr sz="1200" spc="10" dirty="0">
                <a:latin typeface="Arial"/>
                <a:cs typeface="Arial"/>
              </a:rPr>
              <a:t>с</a:t>
            </a:r>
            <a:r>
              <a:rPr sz="1200" dirty="0">
                <a:latin typeface="Arial"/>
                <a:cs typeface="Arial"/>
              </a:rPr>
              <a:t>ущест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spc="-10" dirty="0">
                <a:latin typeface="Arial"/>
                <a:cs typeface="Arial"/>
              </a:rPr>
              <a:t>л</a:t>
            </a:r>
            <a:r>
              <a:rPr sz="1200" spc="5" dirty="0">
                <a:latin typeface="Arial"/>
                <a:cs typeface="Arial"/>
              </a:rPr>
              <a:t>я</a:t>
            </a:r>
            <a:r>
              <a:rPr sz="1200" dirty="0">
                <a:latin typeface="Arial"/>
                <a:cs typeface="Arial"/>
              </a:rPr>
              <a:t>ют	п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т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dirty="0">
                <a:latin typeface="Arial"/>
                <a:cs typeface="Arial"/>
              </a:rPr>
              <a:t>м	п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вм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аспы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ни</a:t>
            </a:r>
            <a:r>
              <a:rPr sz="1200" dirty="0">
                <a:latin typeface="Arial"/>
                <a:cs typeface="Arial"/>
              </a:rPr>
              <a:t>я	пр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пит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и	с  </a:t>
            </a:r>
            <a:r>
              <a:rPr sz="1200" spc="-5" dirty="0">
                <a:latin typeface="Arial"/>
                <a:cs typeface="Arial"/>
              </a:rPr>
              <a:t>использованием промышленного оборудования, либо вручную валиком </a:t>
            </a:r>
            <a:r>
              <a:rPr sz="1200" dirty="0">
                <a:latin typeface="Arial"/>
                <a:cs typeface="Arial"/>
              </a:rPr>
              <a:t>или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кистью.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  <a:buChar char="-"/>
              <a:tabLst>
                <a:tab pos="233679" algn="l"/>
                <a:tab pos="234315" algn="l"/>
                <a:tab pos="842644" algn="l"/>
                <a:tab pos="2154555" algn="l"/>
                <a:tab pos="3235960" algn="l"/>
                <a:tab pos="4048125" algn="l"/>
                <a:tab pos="4299585" algn="l"/>
                <a:tab pos="5370195" algn="l"/>
                <a:tab pos="5695950" algn="l"/>
              </a:tabLst>
            </a:pP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ремя	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риста</a:t>
            </a:r>
            <a:r>
              <a:rPr sz="1200" spc="-5" dirty="0">
                <a:latin typeface="Arial"/>
                <a:cs typeface="Arial"/>
              </a:rPr>
              <a:t>лл</a:t>
            </a:r>
            <a:r>
              <a:rPr sz="1200" spc="-15" dirty="0">
                <a:latin typeface="Arial"/>
                <a:cs typeface="Arial"/>
              </a:rPr>
              <a:t>и</a:t>
            </a:r>
            <a:r>
              <a:rPr sz="1200" spc="-5" dirty="0">
                <a:latin typeface="Arial"/>
                <a:cs typeface="Arial"/>
              </a:rPr>
              <a:t>з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ц</a:t>
            </a:r>
            <a:r>
              <a:rPr sz="1200" dirty="0">
                <a:latin typeface="Arial"/>
                <a:cs typeface="Arial"/>
              </a:rPr>
              <a:t>ии	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омпо</a:t>
            </a:r>
            <a:r>
              <a:rPr sz="1200" spc="-5" dirty="0">
                <a:latin typeface="Arial"/>
                <a:cs typeface="Arial"/>
              </a:rPr>
              <a:t>нент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в	пр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пит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и	в	</a:t>
            </a:r>
            <a:r>
              <a:rPr sz="1200" spc="-15" dirty="0">
                <a:latin typeface="Arial"/>
                <a:cs typeface="Arial"/>
              </a:rPr>
              <a:t>з</a:t>
            </a:r>
            <a:r>
              <a:rPr sz="1200" dirty="0">
                <a:latin typeface="Arial"/>
                <a:cs typeface="Arial"/>
              </a:rPr>
              <a:t>а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spc="-15" dirty="0">
                <a:latin typeface="Arial"/>
                <a:cs typeface="Arial"/>
              </a:rPr>
              <a:t>и</a:t>
            </a:r>
            <a:r>
              <a:rPr sz="1200" dirty="0">
                <a:latin typeface="Arial"/>
                <a:cs typeface="Arial"/>
              </a:rPr>
              <a:t>сим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сти	от	</a:t>
            </a:r>
            <a:r>
              <a:rPr sz="1200" spc="-15" dirty="0">
                <a:latin typeface="Arial"/>
                <a:cs typeface="Arial"/>
              </a:rPr>
              <a:t>п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дн</a:t>
            </a:r>
            <a:r>
              <a:rPr sz="1200" spc="30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-  </a:t>
            </a:r>
            <a:r>
              <a:rPr sz="1200" spc="-5" dirty="0">
                <a:latin typeface="Arial"/>
                <a:cs typeface="Arial"/>
              </a:rPr>
              <a:t>климатических </a:t>
            </a:r>
            <a:r>
              <a:rPr sz="1200" dirty="0">
                <a:latin typeface="Arial"/>
                <a:cs typeface="Arial"/>
              </a:rPr>
              <a:t>факторов </a:t>
            </a:r>
            <a:r>
              <a:rPr sz="1200" spc="-5" dirty="0">
                <a:latin typeface="Arial"/>
                <a:cs typeface="Arial"/>
              </a:rPr>
              <a:t>составляет от </a:t>
            </a:r>
            <a:r>
              <a:rPr sz="1200" dirty="0">
                <a:latin typeface="Arial"/>
                <a:cs typeface="Arial"/>
              </a:rPr>
              <a:t>15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45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минут.;</a:t>
            </a:r>
            <a:endParaRPr sz="1200" dirty="0">
              <a:latin typeface="Arial"/>
              <a:cs typeface="Arial"/>
            </a:endParaRPr>
          </a:p>
          <a:p>
            <a:pPr marL="12700" marR="8890" algn="just">
              <a:lnSpc>
                <a:spcPts val="1380"/>
              </a:lnSpc>
              <a:buChar char="-"/>
              <a:tabLst>
                <a:tab pos="133350" algn="l"/>
              </a:tabLst>
            </a:pPr>
            <a:r>
              <a:rPr sz="1200" spc="-5" dirty="0">
                <a:latin typeface="Arial"/>
                <a:cs typeface="Arial"/>
              </a:rPr>
              <a:t>рекомендуется, для </a:t>
            </a:r>
            <a:r>
              <a:rPr sz="1200" dirty="0">
                <a:latin typeface="Arial"/>
                <a:cs typeface="Arial"/>
              </a:rPr>
              <a:t>пористых и </a:t>
            </a:r>
            <a:r>
              <a:rPr sz="1200" spc="-5" dirty="0">
                <a:latin typeface="Arial"/>
                <a:cs typeface="Arial"/>
              </a:rPr>
              <a:t>сильно впитывающих </a:t>
            </a:r>
            <a:r>
              <a:rPr sz="1200" dirty="0">
                <a:latin typeface="Arial"/>
                <a:cs typeface="Arial"/>
              </a:rPr>
              <a:t>покрытий, после </a:t>
            </a:r>
            <a:r>
              <a:rPr sz="1200" spc="-5" dirty="0">
                <a:latin typeface="Arial"/>
                <a:cs typeface="Arial"/>
              </a:rPr>
              <a:t>завершения  </a:t>
            </a:r>
            <a:r>
              <a:rPr sz="1200" dirty="0">
                <a:latin typeface="Arial"/>
                <a:cs typeface="Arial"/>
              </a:rPr>
              <a:t>процесса </a:t>
            </a:r>
            <a:r>
              <a:rPr sz="1200" spc="-5" dirty="0">
                <a:latin typeface="Arial"/>
                <a:cs typeface="Arial"/>
              </a:rPr>
              <a:t>кристаллизации нанесенного основного </a:t>
            </a:r>
            <a:r>
              <a:rPr sz="1200" dirty="0">
                <a:latin typeface="Arial"/>
                <a:cs typeface="Arial"/>
              </a:rPr>
              <a:t>слоя пропитки </a:t>
            </a:r>
            <a:r>
              <a:rPr sz="1200" spc="-5" dirty="0">
                <a:latin typeface="Arial"/>
                <a:cs typeface="Arial"/>
              </a:rPr>
              <a:t>выполнять вторичную  обработку дополнительным (завершающим) </a:t>
            </a:r>
            <a:r>
              <a:rPr sz="1200" dirty="0">
                <a:latin typeface="Arial"/>
                <a:cs typeface="Arial"/>
              </a:rPr>
              <a:t>слоем </a:t>
            </a:r>
            <a:r>
              <a:rPr sz="1200" spc="-5" dirty="0">
                <a:latin typeface="Arial"/>
                <a:cs typeface="Arial"/>
              </a:rPr>
              <a:t>пропитки,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интервалом нанесения  не менее 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час.;</a:t>
            </a:r>
            <a:endParaRPr sz="1200" dirty="0">
              <a:latin typeface="Arial"/>
              <a:cs typeface="Arial"/>
            </a:endParaRPr>
          </a:p>
          <a:p>
            <a:pPr marL="12700" marR="8890" algn="just">
              <a:lnSpc>
                <a:spcPts val="1380"/>
              </a:lnSpc>
              <a:buChar char="-"/>
              <a:tabLst>
                <a:tab pos="116839" algn="l"/>
              </a:tabLst>
            </a:pPr>
            <a:r>
              <a:rPr sz="1200" spc="-5" dirty="0">
                <a:latin typeface="Arial"/>
                <a:cs typeface="Arial"/>
              </a:rPr>
              <a:t>для асфальтобетонных поверхностей дорожных </a:t>
            </a:r>
            <a:r>
              <a:rPr sz="1200" dirty="0">
                <a:latin typeface="Arial"/>
                <a:cs typeface="Arial"/>
              </a:rPr>
              <a:t>покрытий, </a:t>
            </a:r>
            <a:r>
              <a:rPr sz="1200" spc="-5" dirty="0">
                <a:latin typeface="Arial"/>
                <a:cs typeface="Arial"/>
              </a:rPr>
              <a:t>имеющих дефекты </a:t>
            </a:r>
            <a:r>
              <a:rPr sz="1200" dirty="0">
                <a:latin typeface="Arial"/>
                <a:cs typeface="Arial"/>
              </a:rPr>
              <a:t>в виде  пор и трещин </a:t>
            </a:r>
            <a:r>
              <a:rPr sz="1200" spc="-5" dirty="0">
                <a:latin typeface="Arial"/>
                <a:cs typeface="Arial"/>
              </a:rPr>
              <a:t>шириной более </a:t>
            </a:r>
            <a:r>
              <a:rPr sz="1200" dirty="0">
                <a:latin typeface="Arial"/>
                <a:cs typeface="Arial"/>
              </a:rPr>
              <a:t>0,5 мм, </a:t>
            </a:r>
            <a:r>
              <a:rPr sz="1200" spc="-5" dirty="0">
                <a:latin typeface="Arial"/>
                <a:cs typeface="Arial"/>
              </a:rPr>
              <a:t>рекомендуется выполнять дополнительную  обработку защитным </a:t>
            </a:r>
            <a:r>
              <a:rPr sz="1200" dirty="0">
                <a:latin typeface="Arial"/>
                <a:cs typeface="Arial"/>
              </a:rPr>
              <a:t>составом </a:t>
            </a:r>
            <a:r>
              <a:rPr sz="1200" spc="-5" dirty="0">
                <a:latin typeface="Arial"/>
                <a:cs typeface="Arial"/>
              </a:rPr>
              <a:t>«БРИТ» </a:t>
            </a:r>
            <a:r>
              <a:rPr sz="1200" dirty="0">
                <a:latin typeface="Arial"/>
                <a:cs typeface="Arial"/>
              </a:rPr>
              <a:t>по СТО </a:t>
            </a:r>
            <a:r>
              <a:rPr sz="1200" spc="-5" dirty="0">
                <a:latin typeface="Arial"/>
                <a:cs typeface="Arial"/>
              </a:rPr>
              <a:t>77310225.006,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интервалом нанесения  не менее </a:t>
            </a:r>
            <a:r>
              <a:rPr sz="1200" dirty="0">
                <a:latin typeface="Arial"/>
                <a:cs typeface="Arial"/>
              </a:rPr>
              <a:t>1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часа;</a:t>
            </a:r>
            <a:endParaRPr sz="1200" dirty="0">
              <a:latin typeface="Arial"/>
              <a:cs typeface="Arial"/>
            </a:endParaRPr>
          </a:p>
          <a:p>
            <a:pPr marL="12700" marR="8890" algn="just">
              <a:lnSpc>
                <a:spcPts val="1380"/>
              </a:lnSpc>
              <a:buChar char="-"/>
              <a:tabLst>
                <a:tab pos="107314" algn="l"/>
              </a:tabLst>
            </a:pPr>
            <a:r>
              <a:rPr sz="1200" spc="-5" dirty="0">
                <a:latin typeface="Arial"/>
                <a:cs typeface="Arial"/>
              </a:rPr>
              <a:t>эксплуатация аэродромных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дорожных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может быть возобновлена не менее  </a:t>
            </a:r>
            <a:r>
              <a:rPr sz="1200" dirty="0">
                <a:latin typeface="Arial"/>
                <a:cs typeface="Arial"/>
              </a:rPr>
              <a:t>чем </a:t>
            </a:r>
            <a:r>
              <a:rPr sz="1200" spc="-5" dirty="0">
                <a:latin typeface="Arial"/>
                <a:cs typeface="Arial"/>
              </a:rPr>
              <a:t>через </a:t>
            </a:r>
            <a:r>
              <a:rPr sz="1200" dirty="0">
                <a:latin typeface="Arial"/>
                <a:cs typeface="Arial"/>
              </a:rPr>
              <a:t>1 час </a:t>
            </a:r>
            <a:r>
              <a:rPr sz="1200" spc="-5" dirty="0">
                <a:latin typeface="Arial"/>
                <a:cs typeface="Arial"/>
              </a:rPr>
              <a:t>после завершения обработки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пропиткой;</a:t>
            </a:r>
            <a:endParaRPr sz="1200" dirty="0">
              <a:latin typeface="Arial"/>
              <a:cs typeface="Arial"/>
            </a:endParaRPr>
          </a:p>
          <a:p>
            <a:pPr marL="12700" algn="just">
              <a:lnSpc>
                <a:spcPts val="1305"/>
              </a:lnSpc>
            </a:pPr>
            <a:r>
              <a:rPr sz="1200" spc="-5" dirty="0">
                <a:latin typeface="Arial"/>
                <a:cs typeface="Arial"/>
              </a:rPr>
              <a:t>Срок службы устроенного гидрофобизирующего </a:t>
            </a:r>
            <a:r>
              <a:rPr sz="1200" dirty="0">
                <a:latin typeface="Arial"/>
                <a:cs typeface="Arial"/>
              </a:rPr>
              <a:t>слоя в покрытии, в </a:t>
            </a:r>
            <a:r>
              <a:rPr sz="1200" spc="-5" dirty="0">
                <a:latin typeface="Arial"/>
                <a:cs typeface="Arial"/>
              </a:rPr>
              <a:t>зависимости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от</a:t>
            </a:r>
          </a:p>
          <a:p>
            <a:pPr marL="12700" algn="just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условий эксплуатации дорожного покрытия, составляет </a:t>
            </a:r>
            <a:r>
              <a:rPr sz="1200" dirty="0">
                <a:latin typeface="Arial"/>
                <a:cs typeface="Arial"/>
              </a:rPr>
              <a:t>от 2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4 </a:t>
            </a:r>
            <a:r>
              <a:rPr sz="1200" spc="-5" dirty="0">
                <a:latin typeface="Arial"/>
                <a:cs typeface="Arial"/>
              </a:rPr>
              <a:t>лет;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619395"/>
            <a:ext cx="7618618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-30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СХ</a:t>
            </a:r>
            <a:r>
              <a:rPr sz="1200" b="1" dirty="0">
                <a:latin typeface="Arial"/>
                <a:cs typeface="Arial"/>
              </a:rPr>
              <a:t>ОД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80" y="534923"/>
          <a:ext cx="6369684" cy="3709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039"/>
                <a:gridCol w="76200"/>
                <a:gridCol w="2159635"/>
                <a:gridCol w="2162810"/>
              </a:tblGrid>
              <a:tr h="4130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 marR="6769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Материал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аты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ой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поверхности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Норма расхода,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кг/м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2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93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 marR="60960">
                        <a:lnSpc>
                          <a:spcPts val="1380"/>
                        </a:lnSpc>
                        <a:spcBef>
                          <a:spcPts val="250"/>
                        </a:spcBef>
                        <a:tabLst>
                          <a:tab pos="143319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вичн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ая	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(кольматирующий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слой)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0960">
                        <a:lnSpc>
                          <a:spcPts val="1380"/>
                        </a:lnSpc>
                        <a:spcBef>
                          <a:spcPts val="250"/>
                        </a:spcBef>
                        <a:tabLst>
                          <a:tab pos="136017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ричная	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(дополнительный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слой)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i="1" dirty="0">
                          <a:latin typeface="Arial"/>
                          <a:cs typeface="Arial"/>
                        </a:rPr>
                        <a:t>Вид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 асфальтобетона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7116">
                <a:tc gridSpan="2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Высокоплотные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 marR="60960">
                        <a:lnSpc>
                          <a:spcPts val="138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(остаточная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пористость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от  1,0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2,5%);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0,35-0,50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0,20-0,35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711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Плотные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 marR="60325">
                        <a:lnSpc>
                          <a:spcPts val="1380"/>
                        </a:lnSpc>
                        <a:spcBef>
                          <a:spcPts val="155"/>
                        </a:spcBef>
                        <a:tabLst>
                          <a:tab pos="1186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ая	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ри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сть  св. 2,5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5,0%);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0,45-0,75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0,2-0,35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 grid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i="1" spc="-5" dirty="0">
                          <a:latin typeface="Arial"/>
                          <a:cs typeface="Arial"/>
                        </a:rPr>
                        <a:t>Марка цементобетона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300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М300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выше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0,25-0,45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0,15-0,2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384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0,35-0,6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0,15-0,2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003"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М150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ниже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0,45-0,7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0,15-0,2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6627" y="4377054"/>
            <a:ext cx="2780030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ТАРА И </a:t>
            </a:r>
            <a:r>
              <a:rPr sz="1200" b="1" spc="-5" dirty="0">
                <a:latin typeface="Arial"/>
                <a:cs typeface="Arial"/>
              </a:rPr>
              <a:t>УСЛОВИЯ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Ведро металлическое </a:t>
            </a:r>
            <a:r>
              <a:rPr sz="1200" dirty="0">
                <a:latin typeface="Arial"/>
                <a:cs typeface="Arial"/>
              </a:rPr>
              <a:t>– 20 </a:t>
            </a:r>
            <a:r>
              <a:rPr sz="1200" spc="-5" dirty="0">
                <a:latin typeface="Arial"/>
                <a:cs typeface="Arial"/>
              </a:rPr>
              <a:t>литров;  </a:t>
            </a:r>
            <a:r>
              <a:rPr sz="1200" dirty="0">
                <a:latin typeface="Arial"/>
                <a:cs typeface="Arial"/>
              </a:rPr>
              <a:t>Бочка </a:t>
            </a:r>
            <a:r>
              <a:rPr sz="1200" spc="-5" dirty="0">
                <a:latin typeface="Arial"/>
                <a:cs typeface="Arial"/>
              </a:rPr>
              <a:t>металлическая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200 литров;  Температура хранения: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-50ºС/+55ºС,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7251" y="4902834"/>
            <a:ext cx="3463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вдали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источников тепла, предохраняя</a:t>
            </a:r>
            <a:r>
              <a:rPr sz="1200" spc="2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от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5078094"/>
            <a:ext cx="6327775" cy="38163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71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воздействия </a:t>
            </a:r>
            <a:r>
              <a:rPr sz="1200" dirty="0">
                <a:latin typeface="Arial"/>
                <a:cs typeface="Arial"/>
              </a:rPr>
              <a:t>прямых </a:t>
            </a:r>
            <a:r>
              <a:rPr sz="1200" spc="-5" dirty="0">
                <a:latin typeface="Arial"/>
                <a:cs typeface="Arial"/>
              </a:rPr>
              <a:t>солнечных лучей. Срок хранения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герметично закрытой таре </a:t>
            </a:r>
            <a:r>
              <a:rPr sz="1200" dirty="0">
                <a:latin typeface="Arial"/>
                <a:cs typeface="Arial"/>
              </a:rPr>
              <a:t>36  </a:t>
            </a:r>
            <a:r>
              <a:rPr sz="1200" spc="-5" dirty="0">
                <a:latin typeface="Arial"/>
                <a:cs typeface="Arial"/>
              </a:rPr>
              <a:t>месяцев.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ПРЕИМУЩЕСТВА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Минимальные требования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подготовке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основания;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80"/>
              </a:lnSpc>
              <a:buChar char="-"/>
              <a:tabLst>
                <a:tab pos="10604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адгезия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строительным материалам;</a:t>
            </a:r>
            <a:endParaRPr sz="1200">
              <a:latin typeface="Arial"/>
              <a:cs typeface="Arial"/>
            </a:endParaRPr>
          </a:p>
          <a:p>
            <a:pPr marL="12700" marR="474980">
              <a:lnSpc>
                <a:spcPts val="1380"/>
              </a:lnSpc>
              <a:spcBef>
                <a:spcPts val="65"/>
              </a:spcBef>
              <a:buChar char="-"/>
              <a:tabLst>
                <a:tab pos="106045" algn="l"/>
              </a:tabLst>
            </a:pPr>
            <a:r>
              <a:rPr sz="1200" dirty="0">
                <a:latin typeface="Arial"/>
                <a:cs typeface="Arial"/>
              </a:rPr>
              <a:t>Простота </a:t>
            </a:r>
            <a:r>
              <a:rPr sz="1200" spc="-5" dirty="0">
                <a:latin typeface="Arial"/>
                <a:cs typeface="Arial"/>
              </a:rPr>
              <a:t>нанесения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проникающая пропитка легко наносится </a:t>
            </a:r>
            <a:r>
              <a:rPr sz="1200" dirty="0">
                <a:latin typeface="Arial"/>
                <a:cs typeface="Arial"/>
              </a:rPr>
              <a:t>кистью, </a:t>
            </a:r>
            <a:r>
              <a:rPr sz="1200" spc="-5" dirty="0">
                <a:latin typeface="Arial"/>
                <a:cs typeface="Arial"/>
              </a:rPr>
              <a:t>валиком,  распылителем даже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труднодоступных </a:t>
            </a:r>
            <a:r>
              <a:rPr sz="1200" dirty="0">
                <a:latin typeface="Arial"/>
                <a:cs typeface="Arial"/>
              </a:rPr>
              <a:t>местах и </a:t>
            </a:r>
            <a:r>
              <a:rPr sz="1200" spc="-5" dirty="0">
                <a:latin typeface="Arial"/>
                <a:cs typeface="Arial"/>
              </a:rPr>
              <a:t>не требует предварительного  разогрева;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315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Устойчивость готового </a:t>
            </a:r>
            <a:r>
              <a:rPr sz="1200" dirty="0">
                <a:latin typeface="Arial"/>
                <a:cs typeface="Arial"/>
              </a:rPr>
              <a:t>слоя к </a:t>
            </a:r>
            <a:r>
              <a:rPr sz="1200" spc="-5" dirty="0">
                <a:latin typeface="Arial"/>
                <a:cs typeface="Arial"/>
              </a:rPr>
              <a:t>агрессивным условиям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среды;</a:t>
            </a:r>
            <a:endParaRPr sz="1200">
              <a:latin typeface="Arial"/>
              <a:cs typeface="Arial"/>
            </a:endParaRPr>
          </a:p>
          <a:p>
            <a:pPr marL="105410" indent="-93345">
              <a:lnSpc>
                <a:spcPts val="1410"/>
              </a:lnSpc>
              <a:buChar char="-"/>
              <a:tabLst>
                <a:tab pos="106045" algn="l"/>
              </a:tabLst>
            </a:pPr>
            <a:r>
              <a:rPr sz="1200" spc="-5" dirty="0">
                <a:latin typeface="Arial"/>
                <a:cs typeface="Arial"/>
              </a:rPr>
              <a:t>Снижение показателя длительного водопоглощения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среднем на 30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%;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700"/>
              </a:lnSpc>
            </a:pPr>
            <a:r>
              <a:rPr sz="1100" i="1" spc="-5" dirty="0">
                <a:latin typeface="Arial"/>
                <a:cs typeface="Arial"/>
              </a:rPr>
              <a:t>Материал включен </a:t>
            </a:r>
            <a:r>
              <a:rPr sz="1100" i="1" dirty="0">
                <a:latin typeface="Arial"/>
                <a:cs typeface="Arial"/>
              </a:rPr>
              <a:t>в </a:t>
            </a:r>
            <a:r>
              <a:rPr sz="1100" i="1" spc="-5" dirty="0">
                <a:latin typeface="Arial"/>
                <a:cs typeface="Arial"/>
              </a:rPr>
              <a:t>Перечень материалов Федерального Агентства Воздушного  Транспорта Российской </a:t>
            </a:r>
            <a:r>
              <a:rPr sz="1100" i="1" dirty="0">
                <a:latin typeface="Arial"/>
                <a:cs typeface="Arial"/>
              </a:rPr>
              <a:t>Федерации </a:t>
            </a:r>
            <a:r>
              <a:rPr sz="1100" i="1" spc="-5" dirty="0">
                <a:latin typeface="Arial"/>
                <a:cs typeface="Arial"/>
              </a:rPr>
              <a:t>(Росавиация), предназначенных </a:t>
            </a:r>
            <a:r>
              <a:rPr sz="1100" i="1" dirty="0">
                <a:latin typeface="Arial"/>
                <a:cs typeface="Arial"/>
              </a:rPr>
              <a:t>для </a:t>
            </a:r>
            <a:r>
              <a:rPr sz="1100" i="1" spc="-5" dirty="0">
                <a:latin typeface="Arial"/>
                <a:cs typeface="Arial"/>
              </a:rPr>
              <a:t>эксплуатационного  содержания </a:t>
            </a:r>
            <a:r>
              <a:rPr sz="1100" i="1" dirty="0">
                <a:latin typeface="Arial"/>
                <a:cs typeface="Arial"/>
              </a:rPr>
              <a:t>и </a:t>
            </a:r>
            <a:r>
              <a:rPr sz="1100" i="1" spc="-5" dirty="0">
                <a:latin typeface="Arial"/>
                <a:cs typeface="Arial"/>
              </a:rPr>
              <a:t>текущего </a:t>
            </a:r>
            <a:r>
              <a:rPr sz="1100" i="1" dirty="0">
                <a:latin typeface="Arial"/>
                <a:cs typeface="Arial"/>
              </a:rPr>
              <a:t>ремонта </a:t>
            </a:r>
            <a:r>
              <a:rPr sz="1100" i="1" spc="-5" dirty="0">
                <a:latin typeface="Arial"/>
                <a:cs typeface="Arial"/>
              </a:rPr>
              <a:t>аэродромов, соответствует требованиям ГОСТ </a:t>
            </a:r>
            <a:r>
              <a:rPr sz="1100" i="1" dirty="0">
                <a:latin typeface="Arial"/>
                <a:cs typeface="Arial"/>
              </a:rPr>
              <a:t>Р и  </a:t>
            </a:r>
            <a:r>
              <a:rPr sz="1100" i="1" spc="-5" dirty="0">
                <a:latin typeface="Arial"/>
                <a:cs typeface="Arial"/>
              </a:rPr>
              <a:t>Технического регламента Таможенного союза 014/2011 «Безопасность автомобильных  дорог».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77310225.005-2015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Согласование Федерального агентства воздушного транспорта Решением </a:t>
            </a:r>
            <a:r>
              <a:rPr sz="1200" dirty="0">
                <a:latin typeface="Arial"/>
                <a:cs typeface="Arial"/>
              </a:rPr>
              <a:t>УАД от  </a:t>
            </a:r>
            <a:r>
              <a:rPr sz="1200" spc="-5" dirty="0">
                <a:latin typeface="Arial"/>
                <a:cs typeface="Arial"/>
              </a:rPr>
              <a:t>08.11.2016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04.01-860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5484"/>
            <a:ext cx="7587615" cy="11427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514</Words>
  <Application>Microsoft Office PowerPoint</Application>
  <PresentationFormat>Произвольный</PresentationFormat>
  <Paragraphs>107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3</cp:revision>
  <dcterms:created xsi:type="dcterms:W3CDTF">2019-11-26T10:07:15Z</dcterms:created>
  <dcterms:modified xsi:type="dcterms:W3CDTF">2019-11-26T12:38:51Z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