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5346EF-8B80-4227-892A-A1BC7C9BD218}" type="datetimeFigureOut">
              <a:rPr lang="ru-RU" smtClean="0"/>
              <a:t>26.11.2019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EE8D6-A8A8-4025-B2DE-A2C5EF8CC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14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EE8D6-A8A8-4025-B2DE-A2C5EF8CC13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01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159683" y="9705975"/>
            <a:ext cx="2033398" cy="4605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9327" y="9619395"/>
            <a:ext cx="221614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08507"/>
            <a:ext cx="44100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rial"/>
                <a:cs typeface="Arial"/>
              </a:rPr>
              <a:t>Мастика гидроизоляционная «БРИТ-Изоляция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Р»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3332" y="889507"/>
            <a:ext cx="81406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устройства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9108" y="889507"/>
            <a:ext cx="711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на</a:t>
            </a:r>
            <a:r>
              <a:rPr sz="1200" spc="5" dirty="0">
                <a:latin typeface="Arial"/>
                <a:cs typeface="Arial"/>
              </a:rPr>
              <a:t>р</a:t>
            </a:r>
            <a:r>
              <a:rPr sz="1200" spc="-15" dirty="0">
                <a:latin typeface="Arial"/>
                <a:cs typeface="Arial"/>
              </a:rPr>
              <a:t>у</a:t>
            </a:r>
            <a:r>
              <a:rPr sz="1200" dirty="0">
                <a:latin typeface="Arial"/>
                <a:cs typeface="Arial"/>
              </a:rPr>
              <a:t>жной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889507"/>
            <a:ext cx="4638040" cy="3841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  <a:tabLst>
                <a:tab pos="878840" algn="l"/>
                <a:tab pos="1767839" algn="l"/>
                <a:tab pos="2829560" algn="l"/>
                <a:tab pos="4261485" algn="l"/>
              </a:tabLst>
            </a:pPr>
            <a:r>
              <a:rPr sz="1200" spc="-5" dirty="0">
                <a:latin typeface="Arial"/>
                <a:cs typeface="Arial"/>
              </a:rPr>
              <a:t>Материал	холодного	применения,	предназначенный	для  гидроизоляции строительных конструкций, зданий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сооружений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7727" y="3116326"/>
            <a:ext cx="6478270" cy="546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ПРЕИМУЩЕСТВА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80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Возможность нанесения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отрицательных температура (до</a:t>
            </a:r>
            <a:r>
              <a:rPr sz="1200" spc="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-20</a:t>
            </a:r>
            <a:r>
              <a:rPr sz="1200" spc="-7" baseline="38194" dirty="0">
                <a:latin typeface="Arial"/>
                <a:cs typeface="Arial"/>
              </a:rPr>
              <a:t>0</a:t>
            </a:r>
            <a:r>
              <a:rPr sz="1200" spc="-5" dirty="0">
                <a:latin typeface="Arial"/>
                <a:cs typeface="Arial"/>
              </a:rPr>
              <a:t>С);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80"/>
              </a:lnSpc>
              <a:buChar char="-"/>
              <a:tabLst>
                <a:tab pos="19494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прочность сцепления </a:t>
            </a:r>
            <a:r>
              <a:rPr sz="1200" dirty="0">
                <a:latin typeface="Arial"/>
                <a:cs typeface="Arial"/>
              </a:rPr>
              <a:t>с</a:t>
            </a:r>
            <a:r>
              <a:rPr sz="1200" spc="-5" dirty="0">
                <a:latin typeface="Arial"/>
                <a:cs typeface="Arial"/>
              </a:rPr>
              <a:t> основанием;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80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Возможность нанесения на вертикальную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поверхность;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410"/>
              </a:lnSpc>
              <a:buChar char="-"/>
              <a:tabLst>
                <a:tab pos="194945" algn="l"/>
              </a:tabLst>
            </a:pPr>
            <a:r>
              <a:rPr sz="1200" dirty="0">
                <a:latin typeface="Arial"/>
                <a:cs typeface="Arial"/>
              </a:rPr>
              <a:t>Высокая </a:t>
            </a:r>
            <a:r>
              <a:rPr sz="1200" spc="-5" dirty="0">
                <a:latin typeface="Arial"/>
                <a:cs typeface="Arial"/>
              </a:rPr>
              <a:t>эластичность сформировавшегося</a:t>
            </a:r>
            <a:r>
              <a:rPr sz="1200" dirty="0">
                <a:latin typeface="Arial"/>
                <a:cs typeface="Arial"/>
              </a:rPr>
              <a:t> покрытия.</a:t>
            </a: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-"/>
            </a:pPr>
            <a:endParaRPr sz="1100" dirty="0">
              <a:latin typeface="Times New Roman"/>
              <a:cs typeface="Times New Roman"/>
            </a:endParaRPr>
          </a:p>
          <a:p>
            <a:pPr marL="1016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СОСТАВ</a:t>
            </a:r>
            <a:endParaRPr sz="1200" dirty="0">
              <a:latin typeface="Arial"/>
              <a:cs typeface="Arial"/>
            </a:endParaRPr>
          </a:p>
          <a:p>
            <a:pPr marL="101600" marR="68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Гидроизоляционная мастика «БРИТ-изоляция </a:t>
            </a:r>
            <a:r>
              <a:rPr sz="1200" dirty="0">
                <a:latin typeface="Arial"/>
                <a:cs typeface="Arial"/>
              </a:rPr>
              <a:t>Р» </a:t>
            </a:r>
            <a:r>
              <a:rPr sz="1200" spc="-5" dirty="0">
                <a:latin typeface="Arial"/>
                <a:cs typeface="Arial"/>
              </a:rPr>
              <a:t>изготавливается на </a:t>
            </a:r>
            <a:r>
              <a:rPr sz="1200" dirty="0">
                <a:latin typeface="Arial"/>
                <a:cs typeface="Arial"/>
              </a:rPr>
              <a:t>основе </a:t>
            </a:r>
            <a:r>
              <a:rPr sz="1200" spc="-5" dirty="0">
                <a:latin typeface="Arial"/>
                <a:cs typeface="Arial"/>
              </a:rPr>
              <a:t>нефтяного  битума, органического растворителя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полимерной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композиции.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016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ХАРАКТЕРИСТИКА</a:t>
            </a:r>
            <a:endParaRPr sz="1200" dirty="0">
              <a:latin typeface="Arial"/>
              <a:cs typeface="Arial"/>
            </a:endParaRPr>
          </a:p>
          <a:p>
            <a:pPr marL="101600" marR="70485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Мастика «БРИТ-изоляция </a:t>
            </a:r>
            <a:r>
              <a:rPr sz="1200" dirty="0">
                <a:latin typeface="Arial"/>
                <a:cs typeface="Arial"/>
              </a:rPr>
              <a:t>Р» </a:t>
            </a:r>
            <a:r>
              <a:rPr sz="1200" spc="-5" dirty="0">
                <a:latin typeface="Arial"/>
                <a:cs typeface="Arial"/>
              </a:rPr>
              <a:t>представляет собой однокомпонентный состав черного  цвета полностью готовый </a:t>
            </a:r>
            <a:r>
              <a:rPr sz="1200" dirty="0">
                <a:latin typeface="Arial"/>
                <a:cs typeface="Arial"/>
              </a:rPr>
              <a:t>к </a:t>
            </a:r>
            <a:r>
              <a:rPr sz="1200" spc="-5" dirty="0">
                <a:latin typeface="Arial"/>
                <a:cs typeface="Arial"/>
              </a:rPr>
              <a:t>применению. </a:t>
            </a:r>
            <a:r>
              <a:rPr sz="1200" dirty="0">
                <a:latin typeface="Arial"/>
                <a:cs typeface="Arial"/>
              </a:rPr>
              <a:t>После </a:t>
            </a:r>
            <a:r>
              <a:rPr sz="1200" spc="-5" dirty="0">
                <a:latin typeface="Arial"/>
                <a:cs typeface="Arial"/>
              </a:rPr>
              <a:t>полимеризации </a:t>
            </a:r>
            <a:r>
              <a:rPr sz="1200" dirty="0">
                <a:latin typeface="Arial"/>
                <a:cs typeface="Arial"/>
              </a:rPr>
              <a:t>состав </a:t>
            </a:r>
            <a:r>
              <a:rPr sz="1200" spc="-10" dirty="0">
                <a:latin typeface="Arial"/>
                <a:cs typeface="Arial"/>
              </a:rPr>
              <a:t>образует  </a:t>
            </a:r>
            <a:r>
              <a:rPr sz="1200" spc="-5" dirty="0">
                <a:latin typeface="Arial"/>
                <a:cs typeface="Arial"/>
              </a:rPr>
              <a:t>бесшовное эластичное водонепроницаемое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покрытие.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016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ОБЛАСТЬ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ПРИМЕНЕНИЯ</a:t>
            </a:r>
            <a:endParaRPr sz="1200" dirty="0">
              <a:latin typeface="Arial"/>
              <a:cs typeface="Arial"/>
            </a:endParaRPr>
          </a:p>
          <a:p>
            <a:pPr marL="101600" algn="just">
              <a:lnSpc>
                <a:spcPts val="1410"/>
              </a:lnSpc>
            </a:pPr>
            <a:r>
              <a:rPr sz="1200" spc="-5" dirty="0">
                <a:latin typeface="Arial"/>
                <a:cs typeface="Arial"/>
              </a:rPr>
              <a:t>Гидроизоляция поверхностей строительных конструкций, </a:t>
            </a:r>
            <a:r>
              <a:rPr sz="1200" dirty="0">
                <a:latin typeface="Arial"/>
                <a:cs typeface="Arial"/>
              </a:rPr>
              <a:t>таких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как: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01600" marR="67310">
              <a:lnSpc>
                <a:spcPts val="1380"/>
              </a:lnSpc>
              <a:buChar char="-"/>
              <a:tabLst>
                <a:tab pos="219075" algn="l"/>
              </a:tabLst>
            </a:pPr>
            <a:r>
              <a:rPr sz="1200" spc="-5" dirty="0">
                <a:latin typeface="Arial"/>
                <a:cs typeface="Arial"/>
              </a:rPr>
              <a:t>Наружная гидроизоляция заглубленных конструкций (фундаментов, подвалов, свай,  резервуаров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-5" dirty="0">
                <a:latin typeface="Arial"/>
                <a:cs typeface="Arial"/>
              </a:rPr>
              <a:t> т.д.);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15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Гидроизоляция элементов мостовых конструкций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гидротехнических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сооружений;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80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Гидроизоляция трубопроводов;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380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Антикоррозийная обработка металлических конструкций;</a:t>
            </a:r>
            <a:endParaRPr sz="1200" dirty="0">
              <a:latin typeface="Arial"/>
              <a:cs typeface="Arial"/>
            </a:endParaRPr>
          </a:p>
          <a:p>
            <a:pPr marL="194310" indent="-93345">
              <a:lnSpc>
                <a:spcPts val="1410"/>
              </a:lnSpc>
              <a:buChar char="-"/>
              <a:tabLst>
                <a:tab pos="194945" algn="l"/>
              </a:tabLst>
            </a:pPr>
            <a:r>
              <a:rPr sz="1200" spc="-5" dirty="0">
                <a:latin typeface="Arial"/>
                <a:cs typeface="Arial"/>
              </a:rPr>
              <a:t>Внутренние помещения зданий </a:t>
            </a:r>
            <a:r>
              <a:rPr sz="1200" dirty="0">
                <a:latin typeface="Arial"/>
                <a:cs typeface="Arial"/>
              </a:rPr>
              <a:t>и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сооружений.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 dirty="0">
              <a:latin typeface="Times New Roman"/>
              <a:cs typeface="Times New Roman"/>
            </a:endParaRPr>
          </a:p>
          <a:p>
            <a:pPr marL="1016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СПОСОБ ПРИМЕНЕНИЯ</a:t>
            </a:r>
            <a:endParaRPr sz="1200" dirty="0">
              <a:latin typeface="Arial"/>
              <a:cs typeface="Arial"/>
            </a:endParaRPr>
          </a:p>
          <a:p>
            <a:pPr marL="101600" marR="67945" algn="just">
              <a:lnSpc>
                <a:spcPct val="95900"/>
              </a:lnSpc>
              <a:spcBef>
                <a:spcPts val="30"/>
              </a:spcBef>
            </a:pPr>
            <a:r>
              <a:rPr sz="1200" spc="-5" dirty="0">
                <a:latin typeface="Arial"/>
                <a:cs typeface="Arial"/>
              </a:rPr>
              <a:t>Гидроизоляционная мастика «БРИТ-Изоляция </a:t>
            </a:r>
            <a:r>
              <a:rPr sz="1200" dirty="0">
                <a:latin typeface="Arial"/>
                <a:cs typeface="Arial"/>
              </a:rPr>
              <a:t>Р» </a:t>
            </a:r>
            <a:r>
              <a:rPr sz="1200" spc="-5" dirty="0">
                <a:latin typeface="Arial"/>
                <a:cs typeface="Arial"/>
              </a:rPr>
              <a:t>распределяется </a:t>
            </a:r>
            <a:r>
              <a:rPr sz="1200" dirty="0">
                <a:latin typeface="Arial"/>
                <a:cs typeface="Arial"/>
              </a:rPr>
              <a:t>по </a:t>
            </a:r>
            <a:r>
              <a:rPr sz="1200" spc="-5" dirty="0">
                <a:latin typeface="Arial"/>
                <a:cs typeface="Arial"/>
              </a:rPr>
              <a:t>всей поверхности  </a:t>
            </a:r>
            <a:r>
              <a:rPr sz="1200" dirty="0">
                <a:latin typeface="Arial"/>
                <a:cs typeface="Arial"/>
              </a:rPr>
              <a:t>кистью или </a:t>
            </a:r>
            <a:r>
              <a:rPr sz="1200" spc="-5" dirty="0">
                <a:latin typeface="Arial"/>
                <a:cs typeface="Arial"/>
              </a:rPr>
              <a:t>валиком на загрунтованное основание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5" dirty="0">
                <a:latin typeface="Arial"/>
                <a:cs typeface="Arial"/>
              </a:rPr>
              <a:t>1-3 </a:t>
            </a:r>
            <a:r>
              <a:rPr sz="1200" spc="-5" dirty="0">
                <a:latin typeface="Arial"/>
                <a:cs typeface="Arial"/>
              </a:rPr>
              <a:t>слоя </a:t>
            </a:r>
            <a:r>
              <a:rPr sz="1200" dirty="0">
                <a:latin typeface="Arial"/>
                <a:cs typeface="Arial"/>
              </a:rPr>
              <a:t>(в </a:t>
            </a:r>
            <a:r>
              <a:rPr sz="1200" spc="-5" dirty="0">
                <a:latin typeface="Arial"/>
                <a:cs typeface="Arial"/>
              </a:rPr>
              <a:t>зависимости от  структуры основания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требований нормативных документов). </a:t>
            </a:r>
            <a:r>
              <a:rPr sz="1200" dirty="0">
                <a:latin typeface="Arial"/>
                <a:cs typeface="Arial"/>
              </a:rPr>
              <a:t>Диапазон </a:t>
            </a:r>
            <a:r>
              <a:rPr sz="1200" spc="-5" dirty="0">
                <a:latin typeface="Arial"/>
                <a:cs typeface="Arial"/>
              </a:rPr>
              <a:t>температур  применения от минус </a:t>
            </a:r>
            <a:r>
              <a:rPr sz="1200" dirty="0">
                <a:latin typeface="Arial"/>
                <a:cs typeface="Arial"/>
              </a:rPr>
              <a:t>20</a:t>
            </a:r>
            <a:r>
              <a:rPr sz="1200" baseline="3819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40</a:t>
            </a:r>
            <a:r>
              <a:rPr sz="1200" spc="-7" baseline="38194" dirty="0">
                <a:latin typeface="Arial"/>
                <a:cs typeface="Arial"/>
              </a:rPr>
              <a:t>0</a:t>
            </a:r>
            <a:r>
              <a:rPr sz="1200" spc="-5" dirty="0">
                <a:latin typeface="Arial"/>
                <a:cs typeface="Arial"/>
              </a:rPr>
              <a:t>С.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температуре ниже </a:t>
            </a:r>
            <a:r>
              <a:rPr sz="1200" dirty="0">
                <a:latin typeface="Arial"/>
                <a:cs typeface="Arial"/>
              </a:rPr>
              <a:t>5</a:t>
            </a:r>
            <a:r>
              <a:rPr sz="1200" baseline="38194" dirty="0">
                <a:latin typeface="Arial"/>
                <a:cs typeface="Arial"/>
              </a:rPr>
              <a:t>0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требуется выдержать  </a:t>
            </a:r>
            <a:r>
              <a:rPr sz="1200" dirty="0">
                <a:latin typeface="Arial"/>
                <a:cs typeface="Arial"/>
              </a:rPr>
              <a:t>материал в </a:t>
            </a:r>
            <a:r>
              <a:rPr sz="1200" spc="-5" dirty="0">
                <a:latin typeface="Arial"/>
                <a:cs typeface="Arial"/>
              </a:rPr>
              <a:t>теплом помещении </a:t>
            </a:r>
            <a:r>
              <a:rPr sz="1200" spc="-10" dirty="0">
                <a:latin typeface="Arial"/>
                <a:cs typeface="Arial"/>
              </a:rPr>
              <a:t>не </a:t>
            </a:r>
            <a:r>
              <a:rPr sz="1200" spc="-5" dirty="0">
                <a:latin typeface="Arial"/>
                <a:cs typeface="Arial"/>
              </a:rPr>
              <a:t>менее </a:t>
            </a:r>
            <a:r>
              <a:rPr sz="1200" dirty="0">
                <a:latin typeface="Arial"/>
                <a:cs typeface="Arial"/>
              </a:rPr>
              <a:t>24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часов.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16280" y="1304162"/>
            <a:ext cx="2864485" cy="1609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45229" y="1285112"/>
            <a:ext cx="2714625" cy="168084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pic>
        <p:nvPicPr>
          <p:cNvPr id="10" name="Рисунок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19394"/>
            <a:ext cx="7587615" cy="10740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632333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b="1" spc="-5" dirty="0">
                <a:latin typeface="Arial"/>
                <a:cs typeface="Arial"/>
              </a:rPr>
              <a:t>ФИЗИКО-МЕХАНИЧЕСКИЕ ХАРАКТЕРИСТИКИ МАСТИКИ</a:t>
            </a:r>
            <a:r>
              <a:rPr sz="1200" b="1" spc="19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ГИДРОИЗОЛЯЦИОННОЙ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«БРИТ-Изоляция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Р»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6280" y="710183"/>
          <a:ext cx="6191250" cy="36437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165"/>
                <a:gridCol w="2161540"/>
                <a:gridCol w="1058545"/>
              </a:tblGrid>
              <a:tr h="356615"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показателя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0485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Значения показателей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области применения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мастик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20979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Метод  испыт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а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394">
                <a:tc>
                  <a:txBody>
                    <a:bodyPr/>
                    <a:lstStyle/>
                    <a:p>
                      <a:pPr marL="67945" marR="16129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Теплостойкость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течение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часов, ºС,  не ниже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80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135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Условная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вязкость,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10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8420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504">
                <a:tc>
                  <a:txBody>
                    <a:bodyPr/>
                    <a:lstStyle/>
                    <a:p>
                      <a:pPr marL="67945" marR="28575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Прочность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сцепления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основанием,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МПа,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не 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7942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бетоном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053">
                <a:tc>
                  <a:txBody>
                    <a:bodyPr/>
                    <a:lstStyle/>
                    <a:p>
                      <a:pPr marL="67945">
                        <a:lnSpc>
                          <a:spcPts val="1400"/>
                        </a:lnSpc>
                        <a:spcBef>
                          <a:spcPts val="77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- с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металлом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0"/>
                        </a:lnSpc>
                        <a:spcBef>
                          <a:spcPts val="77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84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7945" marR="25146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Водонепроницаемость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давлении  0,03МПа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течении 10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минут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выдерживает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Водопоглощение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в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течение 24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часов,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%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массе, не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более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0,4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8521">
                <a:tc>
                  <a:txBody>
                    <a:bodyPr/>
                    <a:lstStyle/>
                    <a:p>
                      <a:pPr marL="67945" marR="69215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Гибкость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 брусе радиусом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5,0±0,2 мм  при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температуре,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минус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15ºС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Трещин нет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26589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6">
                <a:tc>
                  <a:txBody>
                    <a:bodyPr/>
                    <a:lstStyle/>
                    <a:p>
                      <a:pPr marL="67945" marR="82804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Прочность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на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сдвиг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клеевого  соединения, кН/м, не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2,0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19007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6615">
                <a:tc>
                  <a:txBody>
                    <a:bodyPr/>
                    <a:lstStyle/>
                    <a:p>
                      <a:pPr marL="67945" marR="173990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Массовая доля нелетучих веществ,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%  по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массе, не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менее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7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65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ГОСТ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31939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616712" y="4500498"/>
            <a:ext cx="675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10" dirty="0">
                <a:latin typeface="Arial"/>
                <a:cs typeface="Arial"/>
              </a:rPr>
              <a:t>Р</a:t>
            </a:r>
            <a:r>
              <a:rPr sz="1200" b="1" spc="-30" dirty="0">
                <a:latin typeface="Arial"/>
                <a:cs typeface="Arial"/>
              </a:rPr>
              <a:t>А</a:t>
            </a:r>
            <a:r>
              <a:rPr sz="1200" b="1" spc="-5" dirty="0">
                <a:latin typeface="Arial"/>
                <a:cs typeface="Arial"/>
              </a:rPr>
              <a:t>СХ</a:t>
            </a:r>
            <a:r>
              <a:rPr sz="1200" b="1" dirty="0">
                <a:latin typeface="Arial"/>
                <a:cs typeface="Arial"/>
              </a:rPr>
              <a:t>ОД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47700" y="4700650"/>
          <a:ext cx="6652259" cy="1024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335"/>
                <a:gridCol w="3146425"/>
                <a:gridCol w="952499"/>
              </a:tblGrid>
              <a:tr h="550164">
                <a:tc>
                  <a:txBody>
                    <a:bodyPr/>
                    <a:lstStyle/>
                    <a:p>
                      <a:pPr marL="518159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Тип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основания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479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269240">
                        <a:lnSpc>
                          <a:spcPts val="1789"/>
                        </a:lnSpc>
                        <a:spcBef>
                          <a:spcPts val="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Расход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материала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Гидроизоляционная  мастика «БРИТ-Изоляция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Р»,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г/м</a:t>
                      </a:r>
                      <a:r>
                        <a:rPr sz="1200" spc="-7" baseline="38194" dirty="0">
                          <a:latin typeface="Arial"/>
                          <a:cs typeface="Arial"/>
                        </a:rPr>
                        <a:t>2</a:t>
                      </a:r>
                      <a:endParaRPr sz="1200" baseline="38194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27329">
                        <a:lnSpc>
                          <a:spcPts val="1789"/>
                        </a:lnSpc>
                        <a:spcBef>
                          <a:spcPts val="3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Т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лщ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ина  слоя,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мм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 marL="68580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Для гладких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оснований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43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350-500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55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33171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Для грубых,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пористых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оснований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450-700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55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630427" y="5881496"/>
            <a:ext cx="6479540" cy="3188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Примечания:</a:t>
            </a:r>
            <a:endParaRPr sz="1200">
              <a:latin typeface="Arial"/>
              <a:cs typeface="Arial"/>
            </a:endParaRPr>
          </a:p>
          <a:p>
            <a:pPr marL="988060" indent="-442595">
              <a:lnSpc>
                <a:spcPts val="1380"/>
              </a:lnSpc>
              <a:buAutoNum type="arabicPeriod"/>
              <a:tabLst>
                <a:tab pos="988060" algn="l"/>
                <a:tab pos="988694" algn="l"/>
              </a:tabLst>
            </a:pPr>
            <a:r>
              <a:rPr sz="1200" spc="-5" dirty="0">
                <a:latin typeface="Arial"/>
                <a:cs typeface="Arial"/>
              </a:rPr>
              <a:t>Расход зависит от структуры </a:t>
            </a:r>
            <a:r>
              <a:rPr sz="1200" dirty="0">
                <a:latin typeface="Arial"/>
                <a:cs typeface="Arial"/>
              </a:rPr>
              <a:t>и </a:t>
            </a:r>
            <a:r>
              <a:rPr sz="1200" spc="-5" dirty="0">
                <a:latin typeface="Arial"/>
                <a:cs typeface="Arial"/>
              </a:rPr>
              <a:t>пористости поверхности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основания.</a:t>
            </a:r>
            <a:endParaRPr sz="1200">
              <a:latin typeface="Arial"/>
              <a:cs typeface="Arial"/>
            </a:endParaRPr>
          </a:p>
          <a:p>
            <a:pPr marL="546100" marR="83185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988060" algn="l"/>
                <a:tab pos="988694" algn="l"/>
              </a:tabLst>
            </a:pPr>
            <a:r>
              <a:rPr sz="1200" spc="-5" dirty="0">
                <a:latin typeface="Arial"/>
                <a:cs typeface="Arial"/>
              </a:rPr>
              <a:t>Рекомендуемая толщина </a:t>
            </a:r>
            <a:r>
              <a:rPr sz="1200" dirty="0">
                <a:latin typeface="Arial"/>
                <a:cs typeface="Arial"/>
              </a:rPr>
              <a:t>1 слоя </a:t>
            </a:r>
            <a:r>
              <a:rPr sz="1200" spc="-5" dirty="0">
                <a:latin typeface="Arial"/>
                <a:cs typeface="Arial"/>
              </a:rPr>
              <a:t>составляет 1±0,5 мм. </a:t>
            </a:r>
            <a:r>
              <a:rPr sz="1200" dirty="0">
                <a:latin typeface="Arial"/>
                <a:cs typeface="Arial"/>
              </a:rPr>
              <a:t>При </a:t>
            </a:r>
            <a:r>
              <a:rPr sz="1200" spc="-5" dirty="0">
                <a:latin typeface="Arial"/>
                <a:cs typeface="Arial"/>
              </a:rPr>
              <a:t>данной толщине  расход составляет 0,2-0,5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кг/м</a:t>
            </a:r>
            <a:r>
              <a:rPr sz="1200" spc="-7" baseline="38194" dirty="0">
                <a:latin typeface="Arial"/>
                <a:cs typeface="Arial"/>
              </a:rPr>
              <a:t>2</a:t>
            </a:r>
            <a:r>
              <a:rPr sz="1200" spc="-5" dirty="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410"/>
              </a:lnSpc>
              <a:spcBef>
                <a:spcPts val="1285"/>
              </a:spcBef>
            </a:pPr>
            <a:r>
              <a:rPr sz="1200" b="1" spc="-10" dirty="0">
                <a:latin typeface="Arial"/>
                <a:cs typeface="Arial"/>
              </a:rPr>
              <a:t>ТАРА, </a:t>
            </a:r>
            <a:r>
              <a:rPr sz="1200" b="1" spc="-5" dirty="0">
                <a:latin typeface="Arial"/>
                <a:cs typeface="Arial"/>
              </a:rPr>
              <a:t>УСЛОВИЯ ХРАНЕНИЯ </a:t>
            </a:r>
            <a:r>
              <a:rPr sz="1200" b="1" dirty="0">
                <a:latin typeface="Arial"/>
                <a:cs typeface="Arial"/>
              </a:rPr>
              <a:t>И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ТРАНСПОРТИРОВКИ</a:t>
            </a:r>
            <a:endParaRPr sz="1200">
              <a:latin typeface="Arial"/>
              <a:cs typeface="Arial"/>
            </a:endParaRPr>
          </a:p>
          <a:p>
            <a:pPr marL="88900" algn="just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Металлическое </a:t>
            </a:r>
            <a:r>
              <a:rPr sz="1200" spc="-5" dirty="0">
                <a:latin typeface="Arial"/>
                <a:cs typeface="Arial"/>
              </a:rPr>
              <a:t>ведро </a:t>
            </a:r>
            <a:r>
              <a:rPr sz="1200" dirty="0">
                <a:latin typeface="Arial"/>
                <a:cs typeface="Arial"/>
              </a:rPr>
              <a:t>20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литров;</a:t>
            </a:r>
            <a:endParaRPr sz="1200">
              <a:latin typeface="Arial"/>
              <a:cs typeface="Arial"/>
            </a:endParaRPr>
          </a:p>
          <a:p>
            <a:pPr marL="88900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Полиэтиленовая бочка 160, 210, 260 </a:t>
            </a:r>
            <a:r>
              <a:rPr sz="1200" spc="-10" dirty="0">
                <a:latin typeface="Arial"/>
                <a:cs typeface="Arial"/>
              </a:rPr>
              <a:t>литров </a:t>
            </a:r>
            <a:r>
              <a:rPr sz="1200" spc="-5" dirty="0">
                <a:latin typeface="Arial"/>
                <a:cs typeface="Arial"/>
              </a:rPr>
              <a:t>(по требованию</a:t>
            </a:r>
            <a:r>
              <a:rPr sz="1200" spc="3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заказчика).</a:t>
            </a:r>
            <a:endParaRPr sz="1200">
              <a:latin typeface="Arial"/>
              <a:cs typeface="Arial"/>
            </a:endParaRPr>
          </a:p>
          <a:p>
            <a:pPr marL="88900" marR="8128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Температура хранения: </a:t>
            </a:r>
            <a:r>
              <a:rPr sz="1200" dirty="0">
                <a:latin typeface="Arial"/>
                <a:cs typeface="Arial"/>
              </a:rPr>
              <a:t>от </a:t>
            </a:r>
            <a:r>
              <a:rPr sz="1200" spc="-5" dirty="0">
                <a:latin typeface="Arial"/>
                <a:cs typeface="Arial"/>
              </a:rPr>
              <a:t>минус </a:t>
            </a:r>
            <a:r>
              <a:rPr sz="1200" spc="5" dirty="0">
                <a:latin typeface="Arial"/>
                <a:cs typeface="Arial"/>
              </a:rPr>
              <a:t>20</a:t>
            </a:r>
            <a:r>
              <a:rPr sz="1200" spc="7" baseline="38194" dirty="0">
                <a:latin typeface="Arial"/>
                <a:cs typeface="Arial"/>
              </a:rPr>
              <a:t>0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до </a:t>
            </a:r>
            <a:r>
              <a:rPr sz="1200" dirty="0">
                <a:latin typeface="Arial"/>
                <a:cs typeface="Arial"/>
              </a:rPr>
              <a:t>30</a:t>
            </a:r>
            <a:r>
              <a:rPr sz="1200" baseline="38194" dirty="0">
                <a:latin typeface="Arial"/>
                <a:cs typeface="Arial"/>
              </a:rPr>
              <a:t>0 </a:t>
            </a:r>
            <a:r>
              <a:rPr sz="1200" spc="-5" dirty="0">
                <a:latin typeface="Arial"/>
                <a:cs typeface="Arial"/>
              </a:rPr>
              <a:t>С. Срок хранения: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герметично закрытой  </a:t>
            </a:r>
            <a:r>
              <a:rPr sz="1200" dirty="0">
                <a:latin typeface="Arial"/>
                <a:cs typeface="Arial"/>
              </a:rPr>
              <a:t>таре 18 </a:t>
            </a:r>
            <a:r>
              <a:rPr sz="1200" spc="-5" dirty="0">
                <a:latin typeface="Arial"/>
                <a:cs typeface="Arial"/>
              </a:rPr>
              <a:t>месяцев. Мастика гидроизоляционная «БРИТ-Изоляция </a:t>
            </a:r>
            <a:r>
              <a:rPr sz="1200" dirty="0">
                <a:latin typeface="Arial"/>
                <a:cs typeface="Arial"/>
              </a:rPr>
              <a:t>Р» </a:t>
            </a:r>
            <a:r>
              <a:rPr sz="1200" spc="-5" dirty="0">
                <a:latin typeface="Arial"/>
                <a:cs typeface="Arial"/>
              </a:rPr>
              <a:t>транспортируется  всеми видами транспортных средств </a:t>
            </a:r>
            <a:r>
              <a:rPr sz="1200" dirty="0">
                <a:latin typeface="Arial"/>
                <a:cs typeface="Arial"/>
              </a:rPr>
              <a:t>в </a:t>
            </a:r>
            <a:r>
              <a:rPr sz="1200" spc="-5" dirty="0">
                <a:latin typeface="Arial"/>
                <a:cs typeface="Arial"/>
              </a:rPr>
              <a:t>соответствии </a:t>
            </a:r>
            <a:r>
              <a:rPr sz="1200" dirty="0">
                <a:latin typeface="Arial"/>
                <a:cs typeface="Arial"/>
              </a:rPr>
              <a:t>с </a:t>
            </a:r>
            <a:r>
              <a:rPr sz="1200" spc="-5" dirty="0">
                <a:latin typeface="Arial"/>
                <a:cs typeface="Arial"/>
              </a:rPr>
              <a:t>Правилами перевозки грузов,  действующими для транспорта данного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вида.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88900">
              <a:lnSpc>
                <a:spcPts val="1410"/>
              </a:lnSpc>
            </a:pPr>
            <a:r>
              <a:rPr sz="1200" b="1" spc="-5" dirty="0">
                <a:latin typeface="Arial"/>
                <a:cs typeface="Arial"/>
              </a:rPr>
              <a:t>Документация</a:t>
            </a:r>
            <a:endParaRPr sz="1200">
              <a:latin typeface="Arial"/>
              <a:cs typeface="Arial"/>
            </a:endParaRPr>
          </a:p>
          <a:p>
            <a:pPr marL="88900">
              <a:lnSpc>
                <a:spcPts val="1380"/>
              </a:lnSpc>
            </a:pPr>
            <a:r>
              <a:rPr sz="1200" dirty="0">
                <a:latin typeface="Arial"/>
                <a:cs typeface="Arial"/>
              </a:rPr>
              <a:t>СТО</a:t>
            </a:r>
            <a:r>
              <a:rPr sz="1200" spc="-5" dirty="0">
                <a:latin typeface="Arial"/>
                <a:cs typeface="Arial"/>
              </a:rPr>
              <a:t> 77310225.004-2014</a:t>
            </a:r>
            <a:endParaRPr sz="1200">
              <a:latin typeface="Arial"/>
              <a:cs typeface="Arial"/>
            </a:endParaRPr>
          </a:p>
          <a:p>
            <a:pPr marL="88900" algn="just">
              <a:lnSpc>
                <a:spcPts val="1380"/>
              </a:lnSpc>
            </a:pPr>
            <a:r>
              <a:rPr sz="1200" spc="-5" dirty="0">
                <a:latin typeface="Arial"/>
                <a:cs typeface="Arial"/>
              </a:rPr>
              <a:t>Сертификат соответствия </a:t>
            </a:r>
            <a:r>
              <a:rPr sz="1200" dirty="0">
                <a:latin typeface="Arial"/>
                <a:cs typeface="Arial"/>
              </a:rPr>
              <a:t>ГОСТ Р № </a:t>
            </a:r>
            <a:r>
              <a:rPr sz="1200" spc="-5" dirty="0">
                <a:latin typeface="Arial"/>
                <a:cs typeface="Arial"/>
              </a:rPr>
              <a:t>РОСС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RU.AB67.H05019</a:t>
            </a:r>
            <a:endParaRPr sz="1200">
              <a:latin typeface="Arial"/>
              <a:cs typeface="Arial"/>
            </a:endParaRPr>
          </a:p>
          <a:p>
            <a:pPr marL="88900" marR="83820" algn="just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Arial"/>
                <a:cs typeface="Arial"/>
              </a:rPr>
              <a:t>Сертификат соответствия требованиям Технического регламента </a:t>
            </a:r>
            <a:r>
              <a:rPr sz="1200" dirty="0">
                <a:latin typeface="Arial"/>
                <a:cs typeface="Arial"/>
              </a:rPr>
              <a:t>о </a:t>
            </a:r>
            <a:r>
              <a:rPr sz="1200" spc="-5" dirty="0">
                <a:latin typeface="Arial"/>
                <a:cs typeface="Arial"/>
              </a:rPr>
              <a:t>пожарной  безопасности </a:t>
            </a:r>
            <a:r>
              <a:rPr sz="1200" dirty="0">
                <a:latin typeface="Arial"/>
                <a:cs typeface="Arial"/>
              </a:rPr>
              <a:t>№</a:t>
            </a:r>
            <a:r>
              <a:rPr sz="1200" spc="-5" dirty="0">
                <a:latin typeface="Arial"/>
                <a:cs typeface="Arial"/>
              </a:rPr>
              <a:t> C-RU.ПБ25.B.04256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81" y="9619395"/>
            <a:ext cx="7587615" cy="1086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459</Words>
  <Application>Microsoft Office PowerPoint</Application>
  <PresentationFormat>Произвольный</PresentationFormat>
  <Paragraphs>84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Kovaleva</dc:creator>
  <cp:lastModifiedBy>Вероника Соколова</cp:lastModifiedBy>
  <cp:revision>6</cp:revision>
  <dcterms:created xsi:type="dcterms:W3CDTF">2019-11-26T10:07:15Z</dcterms:created>
  <dcterms:modified xsi:type="dcterms:W3CDTF">2019-11-26T12:06:44Z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2019-11-26T00:00:00Z</vt:filetime>
  </property>
</Properties>
</file>