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3108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6/29/2018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6/29/2018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6/29/2018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6880" y="1747773"/>
            <a:ext cx="2275840" cy="558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10"/>
              </a:lnSpc>
              <a:spcBef>
                <a:spcPts val="100"/>
              </a:spcBef>
            </a:pPr>
            <a:r>
              <a:rPr sz="1200" b="1" spc="-5" dirty="0">
                <a:latin typeface="Times New Roman"/>
                <a:cs typeface="Times New Roman"/>
              </a:rPr>
              <a:t>SIS</a:t>
            </a:r>
            <a:endParaRPr sz="1200" dirty="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</a:pPr>
            <a:r>
              <a:rPr sz="1200" b="1" spc="-5" dirty="0" err="1">
                <a:latin typeface="Times New Roman"/>
                <a:cs typeface="Times New Roman"/>
              </a:rPr>
              <a:t>Globalprene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 smtClean="0">
                <a:latin typeface="Times New Roman"/>
                <a:cs typeface="Times New Roman"/>
              </a:rPr>
              <a:t>55</a:t>
            </a:r>
            <a:r>
              <a:rPr lang="ru-RU" sz="1200" b="1" dirty="0" smtClean="0">
                <a:latin typeface="Times New Roman"/>
                <a:cs typeface="Times New Roman"/>
              </a:rPr>
              <a:t>16</a:t>
            </a:r>
            <a:endParaRPr sz="1200" dirty="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sz="1200" b="1" dirty="0">
                <a:latin typeface="Times New Roman"/>
                <a:cs typeface="Times New Roman"/>
              </a:rPr>
              <a:t>Стирол изопрен блок</a:t>
            </a:r>
            <a:r>
              <a:rPr sz="1200" b="1" spc="-8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сополимер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65206" y="2429853"/>
            <a:ext cx="2313444" cy="76944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00"/>
              </a:lnSpc>
              <a:spcBef>
                <a:spcPts val="100"/>
              </a:spcBef>
            </a:pPr>
            <a:r>
              <a:rPr sz="1200" b="1" spc="-5" dirty="0">
                <a:latin typeface="Times New Roman"/>
                <a:cs typeface="Times New Roman"/>
              </a:rPr>
              <a:t>Применение</a:t>
            </a:r>
            <a:endParaRPr sz="1200" dirty="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  <a:spcBef>
                <a:spcPts val="50"/>
              </a:spcBef>
            </a:pPr>
            <a:r>
              <a:rPr lang="ru-RU" sz="1200" spc="-5" dirty="0" smtClean="0">
                <a:latin typeface="Times New Roman"/>
                <a:cs typeface="Times New Roman"/>
              </a:rPr>
              <a:t>Горячий клей</a:t>
            </a:r>
          </a:p>
          <a:p>
            <a:pPr marL="12700" marR="5080">
              <a:lnSpc>
                <a:spcPts val="1380"/>
              </a:lnSpc>
              <a:spcBef>
                <a:spcPts val="50"/>
              </a:spcBef>
            </a:pPr>
            <a:r>
              <a:rPr lang="ru-RU" sz="1200" spc="-5" dirty="0" err="1" smtClean="0">
                <a:latin typeface="Times New Roman"/>
                <a:cs typeface="Times New Roman"/>
              </a:rPr>
              <a:t>Адгезивы</a:t>
            </a:r>
            <a:r>
              <a:rPr lang="ru-RU" sz="1200" spc="-5" dirty="0" smtClean="0">
                <a:latin typeface="Times New Roman"/>
                <a:cs typeface="Times New Roman"/>
              </a:rPr>
              <a:t> на основе растворителей</a:t>
            </a:r>
          </a:p>
          <a:p>
            <a:pPr marL="12700" marR="5080">
              <a:lnSpc>
                <a:spcPts val="1380"/>
              </a:lnSpc>
              <a:spcBef>
                <a:spcPts val="50"/>
              </a:spcBef>
            </a:pP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36880" y="2448814"/>
            <a:ext cx="1937385" cy="731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Описание</a:t>
            </a:r>
            <a:endParaRPr sz="1200" dirty="0">
              <a:latin typeface="Times New Roman"/>
              <a:cs typeface="Times New Roman"/>
            </a:endParaRPr>
          </a:p>
          <a:p>
            <a:pPr marL="12700">
              <a:lnSpc>
                <a:spcPts val="1370"/>
              </a:lnSpc>
            </a:pPr>
            <a:r>
              <a:rPr sz="1200" spc="-5" dirty="0">
                <a:latin typeface="Times New Roman"/>
                <a:cs typeface="Times New Roman"/>
              </a:rPr>
              <a:t>Линейный блок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сополимер</a:t>
            </a:r>
            <a:endParaRPr sz="1200" dirty="0">
              <a:latin typeface="Times New Roman"/>
              <a:cs typeface="Times New Roman"/>
            </a:endParaRPr>
          </a:p>
          <a:p>
            <a:pPr marL="36830" marR="5080" indent="-24765">
              <a:lnSpc>
                <a:spcPts val="1380"/>
              </a:lnSpc>
              <a:spcBef>
                <a:spcPts val="65"/>
              </a:spcBef>
            </a:pPr>
            <a:r>
              <a:rPr sz="1200" dirty="0">
                <a:latin typeface="Times New Roman"/>
                <a:cs typeface="Times New Roman"/>
              </a:rPr>
              <a:t>Триблок и </a:t>
            </a:r>
            <a:r>
              <a:rPr sz="1200" spc="-5" dirty="0">
                <a:latin typeface="Times New Roman"/>
                <a:cs typeface="Times New Roman"/>
              </a:rPr>
              <a:t>диблок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сополимер  Низковязкий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48005" y="6337300"/>
            <a:ext cx="6430645" cy="199990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6705">
              <a:lnSpc>
                <a:spcPts val="1410"/>
              </a:lnSpc>
              <a:spcBef>
                <a:spcPts val="100"/>
              </a:spcBef>
            </a:pPr>
            <a:r>
              <a:rPr sz="1200" dirty="0" err="1" smtClean="0">
                <a:latin typeface="Times New Roman"/>
                <a:cs typeface="Times New Roman"/>
              </a:rPr>
              <a:t>Упаковка</a:t>
            </a:r>
            <a:r>
              <a:rPr sz="1200" dirty="0">
                <a:latin typeface="Times New Roman"/>
                <a:cs typeface="Times New Roman"/>
              </a:rPr>
              <a:t>: </a:t>
            </a:r>
            <a:r>
              <a:rPr sz="1200" spc="-5" dirty="0">
                <a:latin typeface="Times New Roman"/>
                <a:cs typeface="Times New Roman"/>
              </a:rPr>
              <a:t>бумажный мешок </a:t>
            </a:r>
            <a:r>
              <a:rPr sz="1200" dirty="0">
                <a:latin typeface="Times New Roman"/>
                <a:cs typeface="Times New Roman"/>
              </a:rPr>
              <a:t>20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кг</a:t>
            </a:r>
          </a:p>
          <a:p>
            <a:pPr marL="998855" marR="4077970">
              <a:lnSpc>
                <a:spcPts val="1380"/>
              </a:lnSpc>
              <a:spcBef>
                <a:spcPts val="65"/>
              </a:spcBef>
            </a:pPr>
            <a:r>
              <a:rPr sz="1200" dirty="0">
                <a:latin typeface="Times New Roman"/>
                <a:cs typeface="Times New Roman"/>
              </a:rPr>
              <a:t>1000 </a:t>
            </a:r>
            <a:r>
              <a:rPr sz="1200" spc="-5" dirty="0" err="1">
                <a:latin typeface="Times New Roman"/>
                <a:cs typeface="Times New Roman"/>
              </a:rPr>
              <a:t>фунтов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lang="ru-RU" sz="1200" spc="-5" dirty="0" smtClean="0">
                <a:latin typeface="Times New Roman"/>
                <a:cs typeface="Times New Roman"/>
              </a:rPr>
              <a:t>б</a:t>
            </a:r>
            <a:r>
              <a:rPr sz="1200" dirty="0" err="1" smtClean="0">
                <a:latin typeface="Times New Roman"/>
                <a:cs typeface="Times New Roman"/>
              </a:rPr>
              <a:t>умажная</a:t>
            </a:r>
            <a:r>
              <a:rPr sz="1200" spc="-95" dirty="0" smtClean="0">
                <a:latin typeface="Times New Roman"/>
                <a:cs typeface="Times New Roman"/>
              </a:rPr>
              <a:t> </a:t>
            </a:r>
            <a:r>
              <a:rPr sz="1200" dirty="0" err="1" smtClean="0">
                <a:latin typeface="Times New Roman"/>
                <a:cs typeface="Times New Roman"/>
              </a:rPr>
              <a:t>коробка</a:t>
            </a:r>
            <a:r>
              <a:rPr lang="en-US" sz="1200" dirty="0">
                <a:latin typeface="Times New Roman"/>
                <a:cs typeface="Times New Roman"/>
              </a:rPr>
              <a:t>.</a:t>
            </a:r>
            <a:r>
              <a:rPr sz="1200" dirty="0" smtClean="0">
                <a:latin typeface="Times New Roman"/>
                <a:cs typeface="Times New Roman"/>
              </a:rPr>
              <a:t>  </a:t>
            </a:r>
            <a:r>
              <a:rPr lang="ru-RU" sz="1200" spc="-5" dirty="0" smtClean="0">
                <a:latin typeface="Times New Roman"/>
                <a:cs typeface="Times New Roman"/>
              </a:rPr>
              <a:t>Биг бег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600 </a:t>
            </a:r>
            <a:r>
              <a:rPr sz="1200" spc="5" dirty="0" err="1" smtClean="0">
                <a:latin typeface="Times New Roman"/>
                <a:cs typeface="Times New Roman"/>
              </a:rPr>
              <a:t>кг</a:t>
            </a:r>
            <a:endParaRPr lang="ru-RU" sz="1200" spc="5" dirty="0" smtClean="0">
              <a:latin typeface="Times New Roman"/>
              <a:cs typeface="Times New Roman"/>
            </a:endParaRPr>
          </a:p>
          <a:p>
            <a:pPr marL="998855" marR="4077970">
              <a:lnSpc>
                <a:spcPts val="1380"/>
              </a:lnSpc>
              <a:spcBef>
                <a:spcPts val="65"/>
              </a:spcBef>
            </a:pPr>
            <a:endParaRPr lang="ru-RU" sz="1200" spc="5" dirty="0" smtClean="0">
              <a:latin typeface="Times New Roman"/>
              <a:cs typeface="Times New Roman"/>
            </a:endParaRPr>
          </a:p>
          <a:p>
            <a:pPr marL="12700" marR="5080" indent="269240" algn="just">
              <a:lnSpc>
                <a:spcPct val="95900"/>
              </a:lnSpc>
            </a:pPr>
            <a:r>
              <a:rPr sz="1200" spc="-5" dirty="0" smtClean="0">
                <a:latin typeface="Times New Roman"/>
                <a:cs typeface="Times New Roman"/>
              </a:rPr>
              <a:t>Информация</a:t>
            </a:r>
            <a:r>
              <a:rPr sz="1200" spc="-5" dirty="0">
                <a:latin typeface="Times New Roman"/>
                <a:cs typeface="Times New Roman"/>
              </a:rPr>
              <a:t>, представленная </a:t>
            </a: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spc="-5" dirty="0">
                <a:latin typeface="Times New Roman"/>
                <a:cs typeface="Times New Roman"/>
              </a:rPr>
              <a:t>документе, имеет исключительно справочный </a:t>
            </a:r>
            <a:r>
              <a:rPr sz="1200" dirty="0">
                <a:latin typeface="Times New Roman"/>
                <a:cs typeface="Times New Roman"/>
              </a:rPr>
              <a:t>характер. </a:t>
            </a:r>
            <a:r>
              <a:rPr sz="1200" spc="-5" dirty="0">
                <a:latin typeface="Times New Roman"/>
                <a:cs typeface="Times New Roman"/>
              </a:rPr>
              <a:t>Производитель  </a:t>
            </a:r>
            <a:r>
              <a:rPr sz="1200" spc="-10" dirty="0">
                <a:latin typeface="Times New Roman"/>
                <a:cs typeface="Times New Roman"/>
              </a:rPr>
              <a:t>LCY </a:t>
            </a:r>
            <a:r>
              <a:rPr sz="1200" spc="-5" dirty="0">
                <a:latin typeface="Times New Roman"/>
                <a:cs typeface="Times New Roman"/>
              </a:rPr>
              <a:t>рекомендует </a:t>
            </a:r>
            <a:r>
              <a:rPr sz="1200" dirty="0">
                <a:latin typeface="Times New Roman"/>
                <a:cs typeface="Times New Roman"/>
              </a:rPr>
              <a:t>проводить </a:t>
            </a:r>
            <a:r>
              <a:rPr sz="1200" spc="-5" dirty="0">
                <a:latin typeface="Times New Roman"/>
                <a:cs typeface="Times New Roman"/>
              </a:rPr>
              <a:t>все необходимые испытания </a:t>
            </a:r>
            <a:r>
              <a:rPr sz="1200" dirty="0">
                <a:latin typeface="Times New Roman"/>
                <a:cs typeface="Times New Roman"/>
              </a:rPr>
              <a:t>и </a:t>
            </a:r>
            <a:r>
              <a:rPr sz="1200" spc="-5" dirty="0">
                <a:latin typeface="Times New Roman"/>
                <a:cs typeface="Times New Roman"/>
              </a:rPr>
              <a:t>анализы </a:t>
            </a: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spc="-5" dirty="0">
                <a:latin typeface="Times New Roman"/>
                <a:cs typeface="Times New Roman"/>
              </a:rPr>
              <a:t>соответствии </a:t>
            </a:r>
            <a:r>
              <a:rPr sz="1200" dirty="0">
                <a:latin typeface="Times New Roman"/>
                <a:cs typeface="Times New Roman"/>
              </a:rPr>
              <a:t>с </a:t>
            </a:r>
            <a:r>
              <a:rPr sz="1200" spc="-5" dirty="0">
                <a:latin typeface="Times New Roman"/>
                <a:cs typeface="Times New Roman"/>
              </a:rPr>
              <a:t>целями </a:t>
            </a:r>
            <a:r>
              <a:rPr sz="1200" dirty="0">
                <a:latin typeface="Times New Roman"/>
                <a:cs typeface="Times New Roman"/>
              </a:rPr>
              <a:t>и </a:t>
            </a:r>
            <a:r>
              <a:rPr sz="1200" spc="-5" dirty="0">
                <a:latin typeface="Times New Roman"/>
                <a:cs typeface="Times New Roman"/>
              </a:rPr>
              <a:t>назначением  материала, </a:t>
            </a:r>
            <a:r>
              <a:rPr sz="1200" dirty="0">
                <a:latin typeface="Times New Roman"/>
                <a:cs typeface="Times New Roman"/>
              </a:rPr>
              <a:t>а также в </a:t>
            </a:r>
            <a:r>
              <a:rPr sz="1200" spc="-5" dirty="0">
                <a:latin typeface="Times New Roman"/>
                <a:cs typeface="Times New Roman"/>
              </a:rPr>
              <a:t>зависимости </a:t>
            </a:r>
            <a:r>
              <a:rPr sz="1200" dirty="0">
                <a:latin typeface="Times New Roman"/>
                <a:cs typeface="Times New Roman"/>
              </a:rPr>
              <a:t>от </a:t>
            </a:r>
            <a:r>
              <a:rPr sz="1200" spc="-5" dirty="0">
                <a:latin typeface="Times New Roman"/>
                <a:cs typeface="Times New Roman"/>
              </a:rPr>
              <a:t>производимого конечного </a:t>
            </a:r>
            <a:r>
              <a:rPr sz="1200" spc="5" dirty="0">
                <a:latin typeface="Times New Roman"/>
                <a:cs typeface="Times New Roman"/>
              </a:rPr>
              <a:t>изделия </a:t>
            </a:r>
            <a:r>
              <a:rPr sz="1200" dirty="0">
                <a:latin typeface="Times New Roman"/>
                <a:cs typeface="Times New Roman"/>
              </a:rPr>
              <a:t>и </a:t>
            </a:r>
            <a:r>
              <a:rPr sz="1200" spc="-5" dirty="0">
                <a:latin typeface="Times New Roman"/>
                <a:cs typeface="Times New Roman"/>
              </a:rPr>
              <a:t>предъявляемым </a:t>
            </a:r>
            <a:r>
              <a:rPr sz="1200" dirty="0">
                <a:latin typeface="Times New Roman"/>
                <a:cs typeface="Times New Roman"/>
              </a:rPr>
              <a:t>к </a:t>
            </a:r>
            <a:r>
              <a:rPr sz="1200" spc="5" dirty="0">
                <a:latin typeface="Times New Roman"/>
                <a:cs typeface="Times New Roman"/>
              </a:rPr>
              <a:t>нему  </a:t>
            </a:r>
            <a:r>
              <a:rPr sz="1200" spc="-5" dirty="0">
                <a:latin typeface="Times New Roman"/>
                <a:cs typeface="Times New Roman"/>
              </a:rPr>
              <a:t>требованиям. Значения, указанные </a:t>
            </a: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spc="-5" dirty="0">
                <a:latin typeface="Times New Roman"/>
                <a:cs typeface="Times New Roman"/>
              </a:rPr>
              <a:t>данном документе следует </a:t>
            </a:r>
            <a:r>
              <a:rPr sz="1200" dirty="0">
                <a:latin typeface="Times New Roman"/>
                <a:cs typeface="Times New Roman"/>
              </a:rPr>
              <a:t>принимать за эталоны. </a:t>
            </a:r>
            <a:r>
              <a:rPr sz="1200" spc="-5" dirty="0">
                <a:latin typeface="Times New Roman"/>
                <a:cs typeface="Times New Roman"/>
              </a:rPr>
              <a:t>Данные содержащие  </a:t>
            </a: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spc="-5" dirty="0">
                <a:latin typeface="Times New Roman"/>
                <a:cs typeface="Times New Roman"/>
              </a:rPr>
              <a:t>данном документе, могут </a:t>
            </a:r>
            <a:r>
              <a:rPr sz="1200" dirty="0">
                <a:latin typeface="Times New Roman"/>
                <a:cs typeface="Times New Roman"/>
              </a:rPr>
              <a:t>быть </a:t>
            </a:r>
            <a:r>
              <a:rPr sz="1200" spc="-5" dirty="0">
                <a:latin typeface="Times New Roman"/>
                <a:cs typeface="Times New Roman"/>
              </a:rPr>
              <a:t>изменены без предварительного уведомления </a:t>
            </a: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spc="-5" dirty="0">
                <a:latin typeface="Times New Roman"/>
                <a:cs typeface="Times New Roman"/>
              </a:rPr>
              <a:t>результате улучшения  качества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продукции.</a:t>
            </a:r>
            <a:endParaRPr sz="1200" dirty="0">
              <a:latin typeface="Times New Roman"/>
              <a:cs typeface="Times New Roman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548005" y="525792"/>
          <a:ext cx="6682104" cy="10604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78504"/>
                <a:gridCol w="3403600"/>
              </a:tblGrid>
              <a:tr h="10604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2506852"/>
              </p:ext>
            </p:extLst>
          </p:nvPr>
        </p:nvGraphicFramePr>
        <p:xfrm>
          <a:off x="518159" y="3495166"/>
          <a:ext cx="6460491" cy="23253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98091"/>
                <a:gridCol w="1066800"/>
                <a:gridCol w="914400"/>
                <a:gridCol w="990600"/>
                <a:gridCol w="990600"/>
              </a:tblGrid>
              <a:tr h="415925"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Свойства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920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4320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Метод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920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Ед.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920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56515" indent="33655">
                        <a:lnSpc>
                          <a:spcPts val="1620"/>
                        </a:lnSpc>
                        <a:spcBef>
                          <a:spcPts val="20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Среднее 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ачен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е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9539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Значение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920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185">
                <a:tc>
                  <a:txBody>
                    <a:bodyPr/>
                    <a:lstStyle/>
                    <a:p>
                      <a:pPr marL="71120">
                        <a:lnSpc>
                          <a:spcPts val="1555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Содержание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стирола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555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5775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ts val="1555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%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ts val="1555"/>
                        </a:lnSpc>
                      </a:pPr>
                      <a:r>
                        <a:rPr lang="en-US" sz="1400" spc="5" dirty="0" smtClean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lang="ru-RU" sz="1400" spc="5" dirty="0" smtClean="0">
                          <a:latin typeface="Times New Roman"/>
                          <a:cs typeface="Times New Roman"/>
                        </a:rPr>
                        <a:t>6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ts val="1555"/>
                        </a:lnSpc>
                      </a:pPr>
                      <a:r>
                        <a:rPr lang="en-US" sz="1400" spc="-5" dirty="0" smtClean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lang="ru-RU" sz="1400" spc="-5" dirty="0" smtClean="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lang="en-US" sz="1400" spc="-5" dirty="0" smtClean="0">
                          <a:latin typeface="Times New Roman"/>
                          <a:cs typeface="Times New Roman"/>
                        </a:rPr>
                        <a:t>-17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 marL="71120">
                        <a:lnSpc>
                          <a:spcPts val="1664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Диблок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664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5296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ts val="1070"/>
                        </a:lnSpc>
                      </a:pPr>
                      <a:r>
                        <a:rPr sz="900" dirty="0">
                          <a:latin typeface="Times New Roman"/>
                          <a:cs typeface="Times New Roman"/>
                        </a:rPr>
                        <a:t>%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ts val="1664"/>
                        </a:lnSpc>
                      </a:pPr>
                      <a:r>
                        <a:rPr lang="ru-RU" sz="1400" spc="5" dirty="0" smtClean="0">
                          <a:latin typeface="Times New Roman"/>
                          <a:cs typeface="Times New Roman"/>
                        </a:rPr>
                        <a:t>25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ts val="1635"/>
                        </a:lnSpc>
                      </a:pPr>
                      <a:r>
                        <a:rPr lang="en-US" sz="1400" spc="-10" dirty="0" smtClean="0">
                          <a:latin typeface="Trebuchet MS"/>
                          <a:cs typeface="Times New Roman"/>
                        </a:rPr>
                        <a:t>&lt;30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185">
                <a:tc>
                  <a:txBody>
                    <a:bodyPr/>
                    <a:lstStyle/>
                    <a:p>
                      <a:pPr marL="71120">
                        <a:lnSpc>
                          <a:spcPts val="1555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Удельная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плотность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555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792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ts val="1555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0.93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ts val="1555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N/A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71120">
                        <a:lnSpc>
                          <a:spcPts val="1650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Содержание летучих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веществ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65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5668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ts val="165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%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ts val="1650"/>
                        </a:lnSpc>
                      </a:pPr>
                      <a:r>
                        <a:rPr sz="1400" spc="-5" dirty="0" smtClean="0">
                          <a:latin typeface="Times New Roman"/>
                          <a:cs typeface="Times New Roman"/>
                        </a:rPr>
                        <a:t>0.</a:t>
                      </a:r>
                      <a:r>
                        <a:rPr lang="en-US" sz="1400" spc="-5" dirty="0" smtClean="0">
                          <a:latin typeface="Times New Roman"/>
                          <a:cs typeface="Times New Roman"/>
                        </a:rPr>
                        <a:t>14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ts val="1635"/>
                        </a:lnSpc>
                      </a:pPr>
                      <a:r>
                        <a:rPr sz="1400" spc="-35" dirty="0">
                          <a:latin typeface="Trebuchet MS"/>
                          <a:cs typeface="Trebuchet MS"/>
                        </a:rPr>
                        <a:t>≤</a:t>
                      </a:r>
                      <a:r>
                        <a:rPr sz="1400" spc="-9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400" dirty="0" smtClean="0">
                          <a:latin typeface="Times New Roman"/>
                          <a:cs typeface="Times New Roman"/>
                        </a:rPr>
                        <a:t>0.</a:t>
                      </a:r>
                      <a:r>
                        <a:rPr lang="en-US" sz="1400" dirty="0" smtClean="0">
                          <a:latin typeface="Times New Roman"/>
                          <a:cs typeface="Times New Roman"/>
                        </a:rPr>
                        <a:t>5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1454">
                <a:tc>
                  <a:txBody>
                    <a:bodyPr/>
                    <a:lstStyle/>
                    <a:p>
                      <a:pPr marL="71120">
                        <a:lnSpc>
                          <a:spcPts val="1570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Зольность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57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5667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ts val="157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%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ts val="1570"/>
                        </a:lnSpc>
                      </a:pPr>
                      <a:r>
                        <a:rPr sz="1400" dirty="0" smtClean="0">
                          <a:latin typeface="Times New Roman"/>
                          <a:cs typeface="Times New Roman"/>
                        </a:rPr>
                        <a:t>0.</a:t>
                      </a:r>
                      <a:r>
                        <a:rPr lang="en-US" sz="1400" dirty="0" smtClean="0">
                          <a:latin typeface="Times New Roman"/>
                          <a:cs typeface="Times New Roman"/>
                        </a:rPr>
                        <a:t>7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ts val="1570"/>
                        </a:lnSpc>
                      </a:pPr>
                      <a:r>
                        <a:rPr lang="en-US" sz="1400" spc="-35" dirty="0" smtClean="0">
                          <a:latin typeface="Trebuchet MS"/>
                          <a:cs typeface="Times New Roman"/>
                        </a:rPr>
                        <a:t>0.5-1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14655">
                <a:tc>
                  <a:txBody>
                    <a:bodyPr/>
                    <a:lstStyle/>
                    <a:p>
                      <a:pPr marL="71120" marR="391795">
                        <a:lnSpc>
                          <a:spcPts val="1610"/>
                        </a:lnSpc>
                        <a:spcBef>
                          <a:spcPts val="5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Показатель текучести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расплава  (190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С/5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кг)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ts val="166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1238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L="71755" algn="ctr">
                        <a:lnSpc>
                          <a:spcPts val="1660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г/10 мин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lang="en-US" sz="1400" dirty="0" smtClean="0">
                          <a:latin typeface="Times New Roman"/>
                          <a:cs typeface="Times New Roman"/>
                        </a:rPr>
                        <a:t>9</a:t>
                      </a: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L="71755" algn="ctr">
                        <a:lnSpc>
                          <a:spcPts val="1660"/>
                        </a:lnSpc>
                      </a:pPr>
                      <a:r>
                        <a:rPr lang="en-US" sz="1400" spc="-5" dirty="0" smtClean="0">
                          <a:latin typeface="Times New Roman"/>
                          <a:cs typeface="Times New Roman"/>
                        </a:rPr>
                        <a:t>6-12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71120" marR="782320">
                        <a:lnSpc>
                          <a:spcPts val="162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Вязкость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раствора,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25 %</a:t>
                      </a:r>
                      <a:r>
                        <a:rPr sz="14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в 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толуоле/25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С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ts val="166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2196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L="71755" algn="ctr">
                        <a:lnSpc>
                          <a:spcPts val="1660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CP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L="71755" algn="ctr">
                        <a:lnSpc>
                          <a:spcPts val="1660"/>
                        </a:lnSpc>
                      </a:pPr>
                      <a:r>
                        <a:rPr lang="en-US" sz="1400" spc="-5" dirty="0" smtClean="0">
                          <a:latin typeface="Times New Roman"/>
                          <a:cs typeface="Times New Roman"/>
                        </a:rPr>
                        <a:t>1000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L="71755" algn="ctr">
                        <a:lnSpc>
                          <a:spcPts val="1660"/>
                        </a:lnSpc>
                      </a:pPr>
                      <a:r>
                        <a:rPr lang="en-US" sz="1400" spc="-5" dirty="0" smtClean="0">
                          <a:latin typeface="Times New Roman"/>
                          <a:cs typeface="Times New Roman"/>
                        </a:rPr>
                        <a:t>800-1200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" name="object 8"/>
          <p:cNvSpPr/>
          <p:nvPr/>
        </p:nvSpPr>
        <p:spPr>
          <a:xfrm>
            <a:off x="4997450" y="727917"/>
            <a:ext cx="1703844" cy="92672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" name="Рисунок 1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83750"/>
            <a:ext cx="7587615" cy="10096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</TotalTime>
  <Words>186</Words>
  <Application>Microsoft Office PowerPoint</Application>
  <PresentationFormat>Произвольный</PresentationFormat>
  <Paragraphs>59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Calibri</vt:lpstr>
      <vt:lpstr>Times New Roman</vt:lpstr>
      <vt:lpstr>Trebuchet MS</vt:lpstr>
      <vt:lpstr>Office Theme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Вероника Соколова</cp:lastModifiedBy>
  <cp:revision>8</cp:revision>
  <dcterms:created xsi:type="dcterms:W3CDTF">2018-06-29T08:31:55Z</dcterms:created>
  <dcterms:modified xsi:type="dcterms:W3CDTF">2018-06-29T13:26:46Z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2017-05-31T00:00:00Z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2018-06-29T00:00:00Z</vt:filetime>
  </property>
</Properties>
</file>