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310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323" y="1769744"/>
            <a:ext cx="3184525" cy="882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35" dirty="0">
                <a:latin typeface="Calibri"/>
                <a:cs typeface="Calibri"/>
              </a:rPr>
              <a:t>KOCETAL</a:t>
            </a:r>
            <a:r>
              <a:rPr sz="1800" b="1" spc="-70" dirty="0">
                <a:latin typeface="Calibri"/>
                <a:cs typeface="Calibri"/>
              </a:rPr>
              <a:t> </a:t>
            </a:r>
            <a:r>
              <a:rPr sz="1800" b="1" dirty="0" smtClean="0">
                <a:latin typeface="Calibri"/>
                <a:cs typeface="Calibri"/>
              </a:rPr>
              <a:t>K</a:t>
            </a:r>
            <a:r>
              <a:rPr lang="ru-RU" sz="1800" b="1" smtClean="0">
                <a:latin typeface="Calibri"/>
                <a:cs typeface="Calibri"/>
              </a:rPr>
              <a:t>3</a:t>
            </a:r>
            <a:r>
              <a:rPr sz="1800" b="1" smtClean="0">
                <a:latin typeface="Calibri"/>
                <a:cs typeface="Calibri"/>
              </a:rPr>
              <a:t>00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sz="1100" b="1" spc="-5" dirty="0">
                <a:latin typeface="Calibri"/>
                <a:cs typeface="Calibri"/>
              </a:rPr>
              <a:t>Характеристики</a:t>
            </a:r>
            <a:r>
              <a:rPr sz="1100" b="1" spc="-114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марки:</a:t>
            </a: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1100" spc="-5" dirty="0">
                <a:latin typeface="Calibri"/>
                <a:cs typeface="Calibri"/>
              </a:rPr>
              <a:t>Марка общего </a:t>
            </a:r>
            <a:r>
              <a:rPr sz="1100" dirty="0">
                <a:latin typeface="Calibri"/>
                <a:cs typeface="Calibri"/>
              </a:rPr>
              <a:t>назначения </a:t>
            </a:r>
            <a:r>
              <a:rPr sz="1100" spc="-5" dirty="0">
                <a:latin typeface="Calibri"/>
                <a:cs typeface="Calibri"/>
              </a:rPr>
              <a:t>для </a:t>
            </a:r>
            <a:r>
              <a:rPr sz="1100" dirty="0">
                <a:latin typeface="Calibri"/>
                <a:cs typeface="Calibri"/>
              </a:rPr>
              <a:t>литья под</a:t>
            </a:r>
            <a:r>
              <a:rPr sz="1100" spc="-8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давлением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0823" y="7258304"/>
            <a:ext cx="6195060" cy="105346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 algn="just">
              <a:lnSpc>
                <a:spcPct val="102600"/>
              </a:lnSpc>
              <a:spcBef>
                <a:spcPts val="70"/>
              </a:spcBef>
            </a:pPr>
            <a:r>
              <a:rPr sz="1100" spc="-10" dirty="0">
                <a:latin typeface="Calibri"/>
                <a:cs typeface="Calibri"/>
              </a:rPr>
              <a:t>Информация, представленная </a:t>
            </a:r>
            <a:r>
              <a:rPr sz="1100" dirty="0">
                <a:latin typeface="Calibri"/>
                <a:cs typeface="Calibri"/>
              </a:rPr>
              <a:t>в </a:t>
            </a:r>
            <a:r>
              <a:rPr sz="1100" spc="-10" dirty="0">
                <a:latin typeface="Calibri"/>
                <a:cs typeface="Calibri"/>
              </a:rPr>
              <a:t>данном документе, </a:t>
            </a:r>
            <a:r>
              <a:rPr sz="1100" dirty="0">
                <a:latin typeface="Calibri"/>
                <a:cs typeface="Calibri"/>
              </a:rPr>
              <a:t>имеет </a:t>
            </a:r>
            <a:r>
              <a:rPr sz="1100" spc="-10" dirty="0">
                <a:latin typeface="Calibri"/>
                <a:cs typeface="Calibri"/>
              </a:rPr>
              <a:t>исключительно справочный характер.  Производитель </a:t>
            </a:r>
            <a:r>
              <a:rPr sz="1100" spc="-5" dirty="0">
                <a:latin typeface="Calibri"/>
                <a:cs typeface="Calibri"/>
              </a:rPr>
              <a:t>LG Chem. рекомендует </a:t>
            </a:r>
            <a:r>
              <a:rPr sz="1100" spc="-15" dirty="0">
                <a:latin typeface="Calibri"/>
                <a:cs typeface="Calibri"/>
              </a:rPr>
              <a:t>проводить </a:t>
            </a:r>
            <a:r>
              <a:rPr sz="1100" spc="-5" dirty="0">
                <a:latin typeface="Calibri"/>
                <a:cs typeface="Calibri"/>
              </a:rPr>
              <a:t>все </a:t>
            </a:r>
            <a:r>
              <a:rPr sz="1100" spc="-10" dirty="0">
                <a:latin typeface="Calibri"/>
                <a:cs typeface="Calibri"/>
              </a:rPr>
              <a:t>необходимые испытания </a:t>
            </a:r>
            <a:r>
              <a:rPr sz="1100" dirty="0">
                <a:latin typeface="Calibri"/>
                <a:cs typeface="Calibri"/>
              </a:rPr>
              <a:t>и </a:t>
            </a:r>
            <a:r>
              <a:rPr sz="1100" spc="-5" dirty="0">
                <a:latin typeface="Calibri"/>
                <a:cs typeface="Calibri"/>
              </a:rPr>
              <a:t>анализы </a:t>
            </a:r>
            <a:r>
              <a:rPr sz="1100" dirty="0">
                <a:latin typeface="Calibri"/>
                <a:cs typeface="Calibri"/>
              </a:rPr>
              <a:t>в  </a:t>
            </a:r>
            <a:r>
              <a:rPr sz="1100" spc="-10" dirty="0">
                <a:latin typeface="Calibri"/>
                <a:cs typeface="Calibri"/>
              </a:rPr>
              <a:t>соответствии </a:t>
            </a:r>
            <a:r>
              <a:rPr sz="1100" dirty="0">
                <a:latin typeface="Calibri"/>
                <a:cs typeface="Calibri"/>
              </a:rPr>
              <a:t>с </a:t>
            </a:r>
            <a:r>
              <a:rPr sz="1100" spc="-10" dirty="0">
                <a:latin typeface="Calibri"/>
                <a:cs typeface="Calibri"/>
              </a:rPr>
              <a:t>целями </a:t>
            </a:r>
            <a:r>
              <a:rPr sz="1100" dirty="0">
                <a:latin typeface="Calibri"/>
                <a:cs typeface="Calibri"/>
              </a:rPr>
              <a:t>и </a:t>
            </a:r>
            <a:r>
              <a:rPr sz="1100" spc="-5" dirty="0">
                <a:latin typeface="Calibri"/>
                <a:cs typeface="Calibri"/>
              </a:rPr>
              <a:t>назначением материала, </a:t>
            </a:r>
            <a:r>
              <a:rPr sz="1100" dirty="0">
                <a:latin typeface="Calibri"/>
                <a:cs typeface="Calibri"/>
              </a:rPr>
              <a:t>а также в </a:t>
            </a:r>
            <a:r>
              <a:rPr sz="1100" spc="-10" dirty="0">
                <a:latin typeface="Calibri"/>
                <a:cs typeface="Calibri"/>
              </a:rPr>
              <a:t>зависимости </a:t>
            </a:r>
            <a:r>
              <a:rPr sz="1100" spc="-5" dirty="0">
                <a:latin typeface="Calibri"/>
                <a:cs typeface="Calibri"/>
              </a:rPr>
              <a:t>от </a:t>
            </a:r>
            <a:r>
              <a:rPr sz="1100" spc="-10" dirty="0">
                <a:latin typeface="Calibri"/>
                <a:cs typeface="Calibri"/>
              </a:rPr>
              <a:t>производимого конечного  </a:t>
            </a:r>
            <a:r>
              <a:rPr sz="1100" spc="-5" dirty="0">
                <a:latin typeface="Calibri"/>
                <a:cs typeface="Calibri"/>
              </a:rPr>
              <a:t>изделия </a:t>
            </a:r>
            <a:r>
              <a:rPr sz="1100" dirty="0">
                <a:latin typeface="Calibri"/>
                <a:cs typeface="Calibri"/>
              </a:rPr>
              <a:t>и </a:t>
            </a:r>
            <a:r>
              <a:rPr sz="1100" spc="-5" dirty="0">
                <a:latin typeface="Calibri"/>
                <a:cs typeface="Calibri"/>
              </a:rPr>
              <a:t>предъявляемым </a:t>
            </a:r>
            <a:r>
              <a:rPr sz="1100" dirty="0">
                <a:latin typeface="Calibri"/>
                <a:cs typeface="Calibri"/>
              </a:rPr>
              <a:t>к </a:t>
            </a:r>
            <a:r>
              <a:rPr sz="1100" spc="-5" dirty="0">
                <a:latin typeface="Calibri"/>
                <a:cs typeface="Calibri"/>
              </a:rPr>
              <a:t>нему </a:t>
            </a:r>
            <a:r>
              <a:rPr sz="1100" spc="-10" dirty="0">
                <a:latin typeface="Calibri"/>
                <a:cs typeface="Calibri"/>
              </a:rPr>
              <a:t>требованиям. </a:t>
            </a:r>
            <a:r>
              <a:rPr sz="1100" spc="-5" dirty="0">
                <a:latin typeface="Calibri"/>
                <a:cs typeface="Calibri"/>
              </a:rPr>
              <a:t>Значения, указанные </a:t>
            </a:r>
            <a:r>
              <a:rPr sz="1100" dirty="0">
                <a:latin typeface="Calibri"/>
                <a:cs typeface="Calibri"/>
              </a:rPr>
              <a:t>в </a:t>
            </a:r>
            <a:r>
              <a:rPr sz="1100" spc="-5" dirty="0">
                <a:latin typeface="Calibri"/>
                <a:cs typeface="Calibri"/>
              </a:rPr>
              <a:t>данном </a:t>
            </a:r>
            <a:r>
              <a:rPr sz="1100" spc="-10" dirty="0">
                <a:latin typeface="Calibri"/>
                <a:cs typeface="Calibri"/>
              </a:rPr>
              <a:t>документе следует  </a:t>
            </a:r>
            <a:r>
              <a:rPr sz="1100" dirty="0">
                <a:latin typeface="Calibri"/>
                <a:cs typeface="Calibri"/>
              </a:rPr>
              <a:t>принимать </a:t>
            </a:r>
            <a:r>
              <a:rPr sz="1100" spc="-10" dirty="0">
                <a:latin typeface="Calibri"/>
                <a:cs typeface="Calibri"/>
              </a:rPr>
              <a:t>за </a:t>
            </a:r>
            <a:r>
              <a:rPr sz="1100" spc="-5" dirty="0">
                <a:latin typeface="Calibri"/>
                <a:cs typeface="Calibri"/>
              </a:rPr>
              <a:t>эталонные, </a:t>
            </a:r>
            <a:r>
              <a:rPr sz="1100" dirty="0">
                <a:latin typeface="Calibri"/>
                <a:cs typeface="Calibri"/>
              </a:rPr>
              <a:t>а не минимальные. </a:t>
            </a:r>
            <a:r>
              <a:rPr sz="1100" spc="5" dirty="0">
                <a:latin typeface="Calibri"/>
                <a:cs typeface="Calibri"/>
              </a:rPr>
              <a:t>Данные, </a:t>
            </a:r>
            <a:r>
              <a:rPr sz="1100" spc="-5" dirty="0">
                <a:latin typeface="Calibri"/>
                <a:cs typeface="Calibri"/>
              </a:rPr>
              <a:t>содержащиеся </a:t>
            </a:r>
            <a:r>
              <a:rPr sz="1100" dirty="0">
                <a:latin typeface="Calibri"/>
                <a:cs typeface="Calibri"/>
              </a:rPr>
              <a:t>в данном </a:t>
            </a:r>
            <a:r>
              <a:rPr sz="1100" spc="-5" dirty="0">
                <a:latin typeface="Calibri"/>
                <a:cs typeface="Calibri"/>
              </a:rPr>
              <a:t>документе, могут </a:t>
            </a:r>
            <a:r>
              <a:rPr sz="1100" spc="5" dirty="0">
                <a:latin typeface="Calibri"/>
                <a:cs typeface="Calibri"/>
              </a:rPr>
              <a:t>быть  </a:t>
            </a:r>
            <a:r>
              <a:rPr sz="1100" dirty="0">
                <a:latin typeface="Calibri"/>
                <a:cs typeface="Calibri"/>
              </a:rPr>
              <a:t>изменены</a:t>
            </a:r>
            <a:r>
              <a:rPr sz="1100" spc="-70" dirty="0">
                <a:latin typeface="Calibri"/>
                <a:cs typeface="Calibri"/>
              </a:rPr>
              <a:t> </a:t>
            </a:r>
            <a:r>
              <a:rPr sz="1100" spc="5" dirty="0">
                <a:latin typeface="Calibri"/>
                <a:cs typeface="Calibri"/>
              </a:rPr>
              <a:t>без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предварительного</a:t>
            </a:r>
            <a:r>
              <a:rPr sz="1100" spc="-1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уведомления</a:t>
            </a:r>
            <a:r>
              <a:rPr sz="1100" spc="-7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в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результате</a:t>
            </a:r>
            <a:r>
              <a:rPr sz="1100" spc="-8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улучшения</a:t>
            </a:r>
            <a:r>
              <a:rPr sz="1100" spc="-6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качества</a:t>
            </a:r>
            <a:r>
              <a:rPr sz="1100" spc="8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продукции.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07136" y="7174991"/>
            <a:ext cx="6294120" cy="0"/>
          </a:xfrm>
          <a:custGeom>
            <a:avLst/>
            <a:gdLst/>
            <a:ahLst/>
            <a:cxnLst/>
            <a:rect l="l" t="t" r="r" b="b"/>
            <a:pathLst>
              <a:path w="6294120">
                <a:moveTo>
                  <a:pt x="0" y="0"/>
                </a:moveTo>
                <a:lnTo>
                  <a:pt x="629412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29055" y="719327"/>
            <a:ext cx="1697344" cy="9265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9747502"/>
            <a:ext cx="7546848" cy="9448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46320" y="457199"/>
            <a:ext cx="2072639" cy="1295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262799"/>
              </p:ext>
            </p:extLst>
          </p:nvPr>
        </p:nvGraphicFramePr>
        <p:xfrm>
          <a:off x="716152" y="2778378"/>
          <a:ext cx="6198235" cy="40078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07945"/>
                <a:gridCol w="900430"/>
                <a:gridCol w="1023620"/>
                <a:gridCol w="813435"/>
                <a:gridCol w="852805"/>
              </a:tblGrid>
              <a:tr h="347852">
                <a:tc>
                  <a:txBody>
                    <a:bodyPr/>
                    <a:lstStyle/>
                    <a:p>
                      <a:pPr algn="ctr">
                        <a:lnSpc>
                          <a:spcPts val="1235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Свойства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4625">
                        <a:lnSpc>
                          <a:spcPts val="1235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Стандарт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235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Условия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испытания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35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Ед.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измерения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ts val="1235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Значение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783">
                <a:tc gridSpan="5">
                  <a:txBody>
                    <a:bodyPr/>
                    <a:lstStyle/>
                    <a:p>
                      <a:pPr marL="69850">
                        <a:lnSpc>
                          <a:spcPts val="1235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Физические</a:t>
                      </a:r>
                      <a:r>
                        <a:rPr sz="1100" b="1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свойства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76784">
                <a:tc>
                  <a:txBody>
                    <a:bodyPr/>
                    <a:lstStyle/>
                    <a:p>
                      <a:pPr marL="69850">
                        <a:lnSpc>
                          <a:spcPts val="123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Плотность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3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ASTM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D792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23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-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>
                        <a:lnSpc>
                          <a:spcPts val="1235"/>
                        </a:lnSpc>
                      </a:pPr>
                      <a:r>
                        <a:rPr sz="1100" spc="-10" dirty="0">
                          <a:latin typeface="Calibri"/>
                          <a:cs typeface="Calibri"/>
                        </a:rPr>
                        <a:t>1,41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marL="69850">
                        <a:lnSpc>
                          <a:spcPts val="123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Температура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плавления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>
                        <a:lnSpc>
                          <a:spcPts val="129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ASTM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D3418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9410">
                        <a:lnSpc>
                          <a:spcPts val="1235"/>
                        </a:lnSpc>
                      </a:pPr>
                      <a:r>
                        <a:rPr sz="1100" spc="-10" dirty="0">
                          <a:latin typeface="Calibri"/>
                          <a:cs typeface="Calibri"/>
                        </a:rPr>
                        <a:t>167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0852">
                <a:tc>
                  <a:txBody>
                    <a:bodyPr/>
                    <a:lstStyle/>
                    <a:p>
                      <a:pPr marL="69850">
                        <a:lnSpc>
                          <a:spcPts val="123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Влагопоглощение, 23C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1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24ч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3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ASTM</a:t>
                      </a:r>
                      <a:r>
                        <a:rPr sz="11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D570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23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>
                        <a:lnSpc>
                          <a:spcPts val="1235"/>
                        </a:lnSpc>
                      </a:pPr>
                      <a:r>
                        <a:rPr sz="1100" spc="-10" dirty="0">
                          <a:latin typeface="Calibri"/>
                          <a:cs typeface="Calibri"/>
                        </a:rPr>
                        <a:t>0,22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783">
                <a:tc>
                  <a:txBody>
                    <a:bodyPr/>
                    <a:lstStyle/>
                    <a:p>
                      <a:pPr marL="69850">
                        <a:lnSpc>
                          <a:spcPts val="124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Твердость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11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Роквеллу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4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ASTM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D785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24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Шкала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240"/>
                        </a:lnSpc>
                      </a:pPr>
                      <a:r>
                        <a:rPr lang="en-US" sz="1100" spc="-10" dirty="0" smtClean="0">
                          <a:latin typeface="Calibri"/>
                          <a:cs typeface="Calibri"/>
                        </a:rPr>
                        <a:t>80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784">
                <a:tc>
                  <a:txBody>
                    <a:bodyPr/>
                    <a:lstStyle/>
                    <a:p>
                      <a:pPr marL="69850">
                        <a:lnSpc>
                          <a:spcPts val="124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Усадка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при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формовании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4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ASTM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D955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24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4795">
                        <a:lnSpc>
                          <a:spcPts val="1240"/>
                        </a:lnSpc>
                      </a:pPr>
                      <a:r>
                        <a:rPr lang="en-US" sz="1100" spc="-5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lang="en-US" sz="1100" spc="-5" dirty="0" smtClean="0">
                          <a:latin typeface="Calibri"/>
                          <a:cs typeface="Calibri"/>
                        </a:rPr>
                        <a:t>7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-2.</a:t>
                      </a:r>
                      <a:r>
                        <a:rPr lang="en-US" sz="1100" spc="-5" dirty="0" smtClean="0">
                          <a:latin typeface="Calibri"/>
                          <a:cs typeface="Calibri"/>
                        </a:rPr>
                        <a:t>3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783">
                <a:tc gridSpan="5">
                  <a:txBody>
                    <a:bodyPr/>
                    <a:lstStyle/>
                    <a:p>
                      <a:pPr marL="69850">
                        <a:lnSpc>
                          <a:spcPts val="124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Механические</a:t>
                      </a:r>
                      <a:r>
                        <a:rPr sz="1100" b="1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свойства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76784">
                <a:tc>
                  <a:txBody>
                    <a:bodyPr/>
                    <a:lstStyle/>
                    <a:p>
                      <a:pPr marL="69850">
                        <a:lnSpc>
                          <a:spcPts val="124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Напряжение при</a:t>
                      </a:r>
                      <a:r>
                        <a:rPr sz="11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растяжении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4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ASTM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D638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24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МПа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240"/>
                        </a:lnSpc>
                      </a:pPr>
                      <a:r>
                        <a:rPr sz="1100" spc="-10" dirty="0" smtClean="0">
                          <a:latin typeface="Calibri"/>
                          <a:cs typeface="Calibri"/>
                        </a:rPr>
                        <a:t>6</a:t>
                      </a:r>
                      <a:r>
                        <a:rPr lang="en-US" sz="1100" spc="-10" dirty="0" smtClean="0">
                          <a:latin typeface="Calibri"/>
                          <a:cs typeface="Calibri"/>
                        </a:rPr>
                        <a:t>0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784">
                <a:tc>
                  <a:txBody>
                    <a:bodyPr/>
                    <a:lstStyle/>
                    <a:p>
                      <a:pPr marL="69850">
                        <a:lnSpc>
                          <a:spcPts val="124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Относительное</a:t>
                      </a:r>
                      <a:r>
                        <a:rPr sz="1100" spc="-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удлинение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4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ASTM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D638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24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240"/>
                        </a:lnSpc>
                      </a:pPr>
                      <a:r>
                        <a:rPr sz="1100" spc="-10" dirty="0">
                          <a:latin typeface="Calibri"/>
                          <a:cs typeface="Calibri"/>
                        </a:rPr>
                        <a:t>40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037">
                <a:tc>
                  <a:txBody>
                    <a:bodyPr/>
                    <a:lstStyle/>
                    <a:p>
                      <a:pPr marL="69850">
                        <a:lnSpc>
                          <a:spcPts val="124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Прочность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на</a:t>
                      </a:r>
                      <a:r>
                        <a:rPr sz="1100" spc="-1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изгиб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4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ASTM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D790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24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МПа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240"/>
                        </a:lnSpc>
                      </a:pPr>
                      <a:r>
                        <a:rPr sz="1100" spc="-10" dirty="0" smtClean="0">
                          <a:latin typeface="Calibri"/>
                          <a:cs typeface="Calibri"/>
                        </a:rPr>
                        <a:t>9</a:t>
                      </a:r>
                      <a:r>
                        <a:rPr lang="en-US" sz="1100" spc="-10" dirty="0" smtClean="0">
                          <a:latin typeface="Calibri"/>
                          <a:cs typeface="Calibri"/>
                        </a:rPr>
                        <a:t>4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784">
                <a:tc>
                  <a:txBody>
                    <a:bodyPr/>
                    <a:lstStyle/>
                    <a:p>
                      <a:pPr marL="69850">
                        <a:lnSpc>
                          <a:spcPts val="124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Модуль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упругости при</a:t>
                      </a:r>
                      <a:r>
                        <a:rPr sz="1100" spc="-1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изгибе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4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ASTM</a:t>
                      </a:r>
                      <a:r>
                        <a:rPr sz="11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D790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24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МПа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7340">
                        <a:lnSpc>
                          <a:spcPts val="1240"/>
                        </a:lnSpc>
                      </a:pPr>
                      <a:r>
                        <a:rPr sz="1100" spc="-10" dirty="0" smtClean="0">
                          <a:latin typeface="Calibri"/>
                          <a:cs typeface="Calibri"/>
                        </a:rPr>
                        <a:t>2,</a:t>
                      </a:r>
                      <a:r>
                        <a:rPr lang="en-US" sz="1100" spc="-10" dirty="0" smtClean="0">
                          <a:latin typeface="Calibri"/>
                          <a:cs typeface="Calibri"/>
                        </a:rPr>
                        <a:t>5</a:t>
                      </a:r>
                      <a:r>
                        <a:rPr sz="1100" spc="-10" dirty="0" smtClean="0">
                          <a:latin typeface="Calibri"/>
                          <a:cs typeface="Calibri"/>
                        </a:rPr>
                        <a:t>00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7471">
                <a:tc>
                  <a:txBody>
                    <a:bodyPr/>
                    <a:lstStyle/>
                    <a:p>
                      <a:pPr marL="69850">
                        <a:lnSpc>
                          <a:spcPts val="124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Ударная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вязкость образца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по Изоду</a:t>
                      </a:r>
                      <a:r>
                        <a:rPr sz="1100" spc="-1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(с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надрезом)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4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ASTM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D256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ts val="1265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23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°С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24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Дж/м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240"/>
                        </a:lnSpc>
                      </a:pPr>
                      <a:r>
                        <a:rPr lang="en-US" sz="1100" spc="-10" dirty="0" smtClean="0">
                          <a:latin typeface="Calibri"/>
                          <a:cs typeface="Calibri"/>
                        </a:rPr>
                        <a:t>85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784">
                <a:tc>
                  <a:txBody>
                    <a:bodyPr/>
                    <a:lstStyle/>
                    <a:p>
                      <a:pPr marL="69850">
                        <a:lnSpc>
                          <a:spcPts val="124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Температурные</a:t>
                      </a:r>
                      <a:r>
                        <a:rPr sz="1100" b="1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свойства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784">
                <a:tc>
                  <a:txBody>
                    <a:bodyPr/>
                    <a:lstStyle/>
                    <a:p>
                      <a:pPr marL="69850">
                        <a:lnSpc>
                          <a:spcPts val="124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Показатель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текучести</a:t>
                      </a:r>
                      <a:r>
                        <a:rPr sz="1100" spc="-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расплава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4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ASTM</a:t>
                      </a:r>
                      <a:r>
                        <a:rPr sz="11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D1238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4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190 °С/2,16</a:t>
                      </a:r>
                      <a:r>
                        <a:rPr sz="11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кг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24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г/10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мин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>
                        <a:lnSpc>
                          <a:spcPts val="1240"/>
                        </a:lnSpc>
                      </a:pPr>
                      <a:r>
                        <a:rPr lang="en-US" sz="1100" spc="-5" dirty="0" smtClean="0">
                          <a:latin typeface="Calibri"/>
                          <a:cs typeface="Calibri"/>
                        </a:rPr>
                        <a:t>9</a:t>
                      </a:r>
                      <a:r>
                        <a:rPr sz="1100" spc="-5" dirty="0" smtClean="0">
                          <a:latin typeface="Calibri"/>
                          <a:cs typeface="Calibri"/>
                        </a:rPr>
                        <a:t>.0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69850">
                        <a:lnSpc>
                          <a:spcPts val="124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Температура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тепловой</a:t>
                      </a:r>
                      <a:r>
                        <a:rPr sz="1100" spc="-1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деформации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1100" spc="-10" dirty="0" smtClean="0">
                          <a:latin typeface="Calibri"/>
                          <a:cs typeface="Calibri"/>
                        </a:rPr>
                        <a:t>1</a:t>
                      </a:r>
                      <a:r>
                        <a:rPr lang="en-US" sz="1100" spc="-10" dirty="0" smtClean="0">
                          <a:latin typeface="Calibri"/>
                          <a:cs typeface="Calibri"/>
                        </a:rPr>
                        <a:t>.</a:t>
                      </a:r>
                      <a:r>
                        <a:rPr sz="1100" spc="-10" dirty="0" smtClean="0">
                          <a:latin typeface="Calibri"/>
                          <a:cs typeface="Calibri"/>
                        </a:rPr>
                        <a:t>8</a:t>
                      </a:r>
                      <a:r>
                        <a:rPr lang="en-US" sz="1100" spc="-10" baseline="0" dirty="0" smtClean="0">
                          <a:latin typeface="Calibri"/>
                          <a:cs typeface="Calibri"/>
                        </a:rPr>
                        <a:t> M</a:t>
                      </a:r>
                      <a:r>
                        <a:rPr lang="ru-RU" sz="1100" spc="-10" baseline="0" smtClean="0">
                          <a:latin typeface="Calibri"/>
                          <a:cs typeface="Calibri"/>
                        </a:rPr>
                        <a:t>Па</a:t>
                      </a:r>
                      <a:endParaRPr sz="1050" baseline="27777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4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ASTM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D648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24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°С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359410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Calibri"/>
                          <a:cs typeface="Calibri"/>
                        </a:rPr>
                        <a:t>110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177">
                <a:tc>
                  <a:txBody>
                    <a:bodyPr/>
                    <a:lstStyle/>
                    <a:p>
                      <a:pPr marL="69850">
                        <a:lnSpc>
                          <a:spcPts val="124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Класс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огнестойкости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45"/>
                        </a:lnSpc>
                      </a:pPr>
                      <a:r>
                        <a:rPr sz="1100" spc="5" dirty="0">
                          <a:latin typeface="Calibri"/>
                          <a:cs typeface="Calibri"/>
                        </a:rPr>
                        <a:t>UL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94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ts val="1290"/>
                        </a:lnSpc>
                      </a:pPr>
                      <a:r>
                        <a:rPr sz="1100" spc="5" dirty="0">
                          <a:latin typeface="Times New Roman"/>
                          <a:cs typeface="Times New Roman"/>
                        </a:rPr>
                        <a:t>0,8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мм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245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°С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" algn="ctr">
                        <a:lnSpc>
                          <a:spcPts val="1300"/>
                        </a:lnSpc>
                      </a:pPr>
                      <a:r>
                        <a:rPr sz="1100" spc="5" dirty="0">
                          <a:latin typeface="Calibri"/>
                          <a:cs typeface="Calibri"/>
                        </a:rPr>
                        <a:t>HB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226</Words>
  <Application>Microsoft Office PowerPoint</Application>
  <PresentationFormat>Произвольный</PresentationFormat>
  <Paragraphs>71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Вероника Соколова</dc:creator>
  <cp:lastModifiedBy>Вероника Соколова</cp:lastModifiedBy>
  <cp:revision>3</cp:revision>
  <dcterms:created xsi:type="dcterms:W3CDTF">2020-08-03T13:26:04Z</dcterms:created>
  <dcterms:modified xsi:type="dcterms:W3CDTF">2020-08-03T13:31:04Z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2019-08-13T00:00:00Z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2020-08-03T00:00:00Z</vt:filetime>
  </property>
</Properties>
</file>