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67319" y="7024649"/>
            <a:ext cx="5690680" cy="21193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4591" y="1108075"/>
            <a:ext cx="5728817" cy="532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837" y="2970269"/>
            <a:ext cx="5902325" cy="2567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849" y="1198966"/>
            <a:ext cx="3321609" cy="525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95"/>
              </a:spcBef>
            </a:pPr>
            <a:r>
              <a:rPr spc="-35" dirty="0"/>
              <a:t>PA970</a:t>
            </a:r>
          </a:p>
          <a:p>
            <a:pPr marL="27940">
              <a:lnSpc>
                <a:spcPts val="1395"/>
              </a:lnSpc>
            </a:pPr>
            <a:r>
              <a:rPr lang="ru-RU" sz="1200" spc="-5" dirty="0" smtClean="0">
                <a:latin typeface="Arial"/>
                <a:cs typeface="Arial"/>
              </a:rPr>
              <a:t>Модификатор </a:t>
            </a:r>
            <a:r>
              <a:rPr lang="ru-RU" sz="1200" spc="-5" dirty="0" err="1" smtClean="0">
                <a:latin typeface="Arial"/>
                <a:cs typeface="Arial"/>
              </a:rPr>
              <a:t>перерабатываемости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590" y="1761957"/>
            <a:ext cx="2407209" cy="580928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lang="ru-RU" sz="1600" b="1" spc="-10" dirty="0" smtClean="0">
                <a:latin typeface="Malgun Gothic"/>
                <a:cs typeface="Malgun Gothic"/>
              </a:rPr>
              <a:t>Описание</a:t>
            </a:r>
            <a:endParaRPr sz="1600" dirty="0">
              <a:latin typeface="Malgun Gothic"/>
              <a:cs typeface="Malgun Gothic"/>
            </a:endParaRPr>
          </a:p>
          <a:p>
            <a:pPr marL="27940">
              <a:lnSpc>
                <a:spcPct val="100000"/>
              </a:lnSpc>
              <a:spcBef>
                <a:spcPts val="505"/>
              </a:spcBef>
            </a:pPr>
            <a:r>
              <a:rPr lang="ru-RU" sz="1000" b="1" spc="-5" dirty="0" smtClean="0">
                <a:latin typeface="Malgun Gothic"/>
                <a:cs typeface="Malgun Gothic"/>
              </a:rPr>
              <a:t>Сверх высокий молекулярный вес</a:t>
            </a:r>
            <a:endParaRPr sz="10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2482" y="1761957"/>
            <a:ext cx="1937827" cy="580928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lang="ru-RU" sz="1600" b="1" spc="-10" dirty="0" smtClean="0">
                <a:latin typeface="Malgun Gothic"/>
                <a:cs typeface="Malgun Gothic"/>
              </a:rPr>
              <a:t>Применение</a:t>
            </a:r>
            <a:endParaRPr sz="1600" dirty="0">
              <a:latin typeface="Malgun Gothic"/>
              <a:cs typeface="Malgun Gothic"/>
            </a:endParaRPr>
          </a:p>
          <a:p>
            <a:pPr marL="19050">
              <a:lnSpc>
                <a:spcPct val="100000"/>
              </a:lnSpc>
              <a:spcBef>
                <a:spcPts val="505"/>
              </a:spcBef>
            </a:pPr>
            <a:r>
              <a:rPr lang="ru-RU" sz="1000" b="1" spc="-5" dirty="0" smtClean="0">
                <a:latin typeface="Malgun Gothic"/>
                <a:cs typeface="Malgun Gothic"/>
              </a:rPr>
              <a:t>Вспененные материалы</a:t>
            </a:r>
            <a:endParaRPr sz="1000" dirty="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12738"/>
              </p:ext>
            </p:extLst>
          </p:nvPr>
        </p:nvGraphicFramePr>
        <p:xfrm>
          <a:off x="477836" y="2586652"/>
          <a:ext cx="5832473" cy="2617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8164"/>
                <a:gridCol w="708340"/>
                <a:gridCol w="797560"/>
                <a:gridCol w="1275714"/>
                <a:gridCol w="1242695"/>
              </a:tblGrid>
              <a:tr h="2927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200" b="1" spc="-5" dirty="0" smtClean="0">
                          <a:latin typeface="Malgun Gothic"/>
                          <a:cs typeface="Malgun Gothic"/>
                        </a:rPr>
                        <a:t>Характеристики</a:t>
                      </a:r>
                      <a:endParaRPr sz="1200" dirty="0">
                        <a:latin typeface="Malgun Gothic"/>
                        <a:cs typeface="Malgun Gothic"/>
                      </a:endParaRPr>
                    </a:p>
                  </a:txBody>
                  <a:tcPr marL="0" marR="0" marT="1333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 dirty="0">
                        <a:latin typeface="Malgun Gothic"/>
                        <a:cs typeface="Malgun Gothic"/>
                      </a:endParaRPr>
                    </a:p>
                  </a:txBody>
                  <a:tcPr marL="0" marR="0" marT="1333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200" b="1" spc="-5" dirty="0" smtClean="0">
                          <a:latin typeface="Malgun Gothic"/>
                          <a:cs typeface="Malgun Gothic"/>
                        </a:rPr>
                        <a:t>Спецификация</a:t>
                      </a:r>
                      <a:endParaRPr sz="1200" dirty="0">
                        <a:latin typeface="Malgun Gothic"/>
                        <a:cs typeface="Malgun Gothic"/>
                      </a:endParaRPr>
                    </a:p>
                  </a:txBody>
                  <a:tcPr marL="0" marR="0" marT="1333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200" b="1" spc="-30" dirty="0" smtClean="0">
                          <a:latin typeface="Malgun Gothic"/>
                          <a:cs typeface="Malgun Gothic"/>
                        </a:rPr>
                        <a:t>     Стандарт</a:t>
                      </a:r>
                      <a:endParaRPr sz="1200" dirty="0">
                        <a:latin typeface="Malgun Gothic"/>
                        <a:cs typeface="Malgun Gothic"/>
                      </a:endParaRPr>
                    </a:p>
                  </a:txBody>
                  <a:tcPr marL="0" marR="0" marT="1333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1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Внешний</a:t>
                      </a:r>
                      <a:r>
                        <a:rPr lang="ru-RU" sz="1100" b="1" baseline="0" dirty="0" smtClean="0">
                          <a:latin typeface="Malgun Gothic"/>
                          <a:cs typeface="Malgun Gothic"/>
                        </a:rPr>
                        <a:t> вид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spc="-5" dirty="0" smtClean="0">
                          <a:latin typeface="Malgun Gothic"/>
                          <a:cs typeface="Malgun Gothic"/>
                        </a:rPr>
                        <a:t>Белый</a:t>
                      </a:r>
                      <a:r>
                        <a:rPr lang="ru-RU" sz="1100" b="1" spc="-5" baseline="0" dirty="0" smtClean="0">
                          <a:latin typeface="Malgun Gothic"/>
                          <a:cs typeface="Malgun Gothic"/>
                        </a:rPr>
                        <a:t> порошок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0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ru-RU" sz="1100" b="1" spc="-5" dirty="0" smtClean="0">
                          <a:latin typeface="Arial"/>
                          <a:cs typeface="Arial"/>
                        </a:rPr>
                        <a:t>Насыпная</a:t>
                      </a:r>
                      <a:r>
                        <a:rPr lang="ru-RU" sz="1100" b="1" spc="-5" baseline="0" dirty="0" smtClean="0">
                          <a:latin typeface="Arial"/>
                          <a:cs typeface="Arial"/>
                        </a:rPr>
                        <a:t> плотность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9715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spc="-5" dirty="0" smtClean="0">
                          <a:latin typeface="Malgun Gothic"/>
                          <a:cs typeface="Malgun Gothic"/>
                        </a:rPr>
                        <a:t>г</a:t>
                      </a:r>
                      <a:r>
                        <a:rPr sz="1100" b="1" spc="-5" dirty="0" smtClean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lang="ru-RU" sz="1100" b="1" spc="-5" dirty="0" smtClean="0">
                          <a:latin typeface="Malgun Gothic"/>
                          <a:cs typeface="Malgun Gothic"/>
                        </a:rPr>
                        <a:t>см3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0.37 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~</a:t>
                      </a:r>
                      <a:r>
                        <a:rPr sz="1100" b="1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0.60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ASTM</a:t>
                      </a:r>
                      <a:r>
                        <a:rPr sz="1100" b="1" spc="-8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D1895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1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spc="-5" dirty="0" smtClean="0">
                          <a:latin typeface="Malgun Gothic"/>
                          <a:cs typeface="Malgun Gothic"/>
                        </a:rPr>
                        <a:t>Распределение</a:t>
                      </a:r>
                      <a:r>
                        <a:rPr lang="ru-RU" sz="1100" b="1" spc="-5" baseline="0" dirty="0" smtClean="0">
                          <a:latin typeface="Malgun Gothic"/>
                          <a:cs typeface="Malgun Gothic"/>
                        </a:rPr>
                        <a:t> по размеру частиц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30 </a:t>
                      </a:r>
                      <a:r>
                        <a:rPr lang="ru-RU" sz="1100" b="1" spc="-5" dirty="0" smtClean="0">
                          <a:latin typeface="Malgun Gothic"/>
                          <a:cs typeface="Malgun Gothic"/>
                        </a:rPr>
                        <a:t>сетка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wt%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Макс</a:t>
                      </a:r>
                      <a:r>
                        <a:rPr sz="1100" b="1" dirty="0" smtClean="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sz="1100" b="1" spc="-3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5.0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ASTM</a:t>
                      </a:r>
                      <a:r>
                        <a:rPr sz="1100" b="1" spc="-8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D1921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0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ru-RU" sz="1100" b="1" dirty="0" smtClean="0">
                          <a:latin typeface="Arial"/>
                          <a:cs typeface="Arial"/>
                        </a:rPr>
                        <a:t>Летучие</a:t>
                      </a:r>
                      <a:r>
                        <a:rPr lang="ru-RU" sz="1100" b="1" baseline="0" dirty="0" smtClean="0">
                          <a:latin typeface="Arial"/>
                          <a:cs typeface="Arial"/>
                        </a:rPr>
                        <a:t> вещества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971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wt%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Макс</a:t>
                      </a:r>
                      <a:r>
                        <a:rPr sz="1100" b="1" dirty="0" smtClean="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sz="1100" b="1" spc="-3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1.0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ISO</a:t>
                      </a:r>
                      <a:r>
                        <a:rPr sz="1100" b="1" spc="-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1625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84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4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100" b="1" dirty="0" smtClean="0">
                          <a:latin typeface="Arial"/>
                          <a:cs typeface="Arial"/>
                        </a:rPr>
                        <a:t>Инородные</a:t>
                      </a:r>
                      <a:r>
                        <a:rPr lang="ru-RU" sz="1100" b="1" baseline="0" dirty="0" smtClean="0">
                          <a:latin typeface="Arial"/>
                          <a:cs typeface="Arial"/>
                        </a:rPr>
                        <a:t> включения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430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точки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1620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Макс</a:t>
                      </a:r>
                      <a:r>
                        <a:rPr sz="1100" b="1" dirty="0" smtClean="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sz="1100" b="1" spc="-3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5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1620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LS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Y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-</a:t>
                      </a:r>
                      <a:r>
                        <a:rPr sz="1100" b="1" spc="-10" dirty="0">
                          <a:latin typeface="Malgun Gothic"/>
                          <a:cs typeface="Malgun Gothic"/>
                        </a:rPr>
                        <a:t>Q</a:t>
                      </a:r>
                      <a:r>
                        <a:rPr sz="1100" b="1" spc="5" dirty="0">
                          <a:latin typeface="Malgun Gothic"/>
                          <a:cs typeface="Malgun Gothic"/>
                        </a:rPr>
                        <a:t>B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-K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D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00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1620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8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lang="ru-RU" sz="1100" b="1" dirty="0" smtClean="0">
                          <a:latin typeface="Malgun Gothic"/>
                          <a:cs typeface="Malgun Gothic"/>
                        </a:rPr>
                        <a:t>Относительная вязкость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10.0 </a:t>
                      </a:r>
                      <a:r>
                        <a:rPr sz="1100" b="1" dirty="0">
                          <a:latin typeface="Malgun Gothic"/>
                          <a:cs typeface="Malgun Gothic"/>
                        </a:rPr>
                        <a:t>~</a:t>
                      </a:r>
                      <a:r>
                        <a:rPr sz="1100" b="1" spc="-3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16.0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ISO</a:t>
                      </a:r>
                      <a:r>
                        <a:rPr sz="1100" b="1" spc="-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b="1" spc="-5" dirty="0">
                          <a:latin typeface="Malgun Gothic"/>
                          <a:cs typeface="Malgun Gothic"/>
                        </a:rPr>
                        <a:t>3105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07568" y="8049259"/>
            <a:ext cx="60521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Gulim"/>
                <a:cs typeface="Gulim"/>
              </a:rPr>
              <a:t>The </a:t>
            </a:r>
            <a:r>
              <a:rPr sz="600" spc="-5" dirty="0">
                <a:latin typeface="Gulim"/>
                <a:cs typeface="Gulim"/>
              </a:rPr>
              <a:t>information contained herein, including, </a:t>
            </a:r>
            <a:r>
              <a:rPr sz="600" dirty="0">
                <a:latin typeface="Gulim"/>
                <a:cs typeface="Gulim"/>
              </a:rPr>
              <a:t>but </a:t>
            </a:r>
            <a:r>
              <a:rPr sz="600" spc="-5" dirty="0">
                <a:latin typeface="Gulim"/>
                <a:cs typeface="Gulim"/>
              </a:rPr>
              <a:t>not limited to, data, statements and typical values, are given in good </a:t>
            </a:r>
            <a:r>
              <a:rPr sz="600" dirty="0">
                <a:latin typeface="Gulim"/>
                <a:cs typeface="Gulim"/>
              </a:rPr>
              <a:t>faith, </a:t>
            </a:r>
            <a:r>
              <a:rPr sz="600" spc="-5" dirty="0">
                <a:latin typeface="Gulim"/>
                <a:cs typeface="Gulim"/>
              </a:rPr>
              <a:t>LG </a:t>
            </a:r>
            <a:r>
              <a:rPr sz="600" dirty="0">
                <a:latin typeface="Gulim"/>
                <a:cs typeface="Gulim"/>
              </a:rPr>
              <a:t>Chem </a:t>
            </a:r>
            <a:r>
              <a:rPr sz="600" spc="-5" dirty="0">
                <a:latin typeface="Gulim"/>
                <a:cs typeface="Gulim"/>
              </a:rPr>
              <a:t>makes </a:t>
            </a:r>
            <a:r>
              <a:rPr sz="600" dirty="0">
                <a:latin typeface="Gulim"/>
                <a:cs typeface="Gulim"/>
              </a:rPr>
              <a:t>no </a:t>
            </a:r>
            <a:r>
              <a:rPr sz="600" spc="-5" dirty="0">
                <a:latin typeface="Gulim"/>
                <a:cs typeface="Gulim"/>
              </a:rPr>
              <a:t>warranty or guarantee,  expressed or implied, </a:t>
            </a:r>
            <a:r>
              <a:rPr sz="600" dirty="0">
                <a:latin typeface="Gulim"/>
                <a:cs typeface="Gulim"/>
              </a:rPr>
              <a:t>(ⅰ) </a:t>
            </a:r>
            <a:r>
              <a:rPr sz="600" spc="-5" dirty="0">
                <a:latin typeface="Gulim"/>
                <a:cs typeface="Gulim"/>
              </a:rPr>
              <a:t>that </a:t>
            </a:r>
            <a:r>
              <a:rPr sz="600" dirty="0">
                <a:latin typeface="Gulim"/>
                <a:cs typeface="Gulim"/>
              </a:rPr>
              <a:t>the </a:t>
            </a:r>
            <a:r>
              <a:rPr sz="600" spc="-5" dirty="0">
                <a:latin typeface="Gulim"/>
                <a:cs typeface="Gulim"/>
              </a:rPr>
              <a:t>result described herein </a:t>
            </a:r>
            <a:r>
              <a:rPr sz="600" dirty="0">
                <a:latin typeface="Gulim"/>
                <a:cs typeface="Gulim"/>
              </a:rPr>
              <a:t>will </a:t>
            </a:r>
            <a:r>
              <a:rPr sz="600" spc="-5" dirty="0">
                <a:latin typeface="Gulim"/>
                <a:cs typeface="Gulim"/>
              </a:rPr>
              <a:t>be obtained under </a:t>
            </a:r>
            <a:r>
              <a:rPr sz="600" dirty="0">
                <a:latin typeface="Gulim"/>
                <a:cs typeface="Gulim"/>
              </a:rPr>
              <a:t>end-use </a:t>
            </a:r>
            <a:r>
              <a:rPr sz="600" spc="-5" dirty="0">
                <a:latin typeface="Gulim"/>
                <a:cs typeface="Gulim"/>
              </a:rPr>
              <a:t>conditions, or </a:t>
            </a:r>
            <a:r>
              <a:rPr sz="600" dirty="0">
                <a:latin typeface="Gulim"/>
                <a:cs typeface="Gulim"/>
              </a:rPr>
              <a:t>(ⅱ) </a:t>
            </a:r>
            <a:r>
              <a:rPr sz="600" spc="-5" dirty="0">
                <a:latin typeface="Gulim"/>
                <a:cs typeface="Gulim"/>
              </a:rPr>
              <a:t>as </a:t>
            </a:r>
            <a:r>
              <a:rPr sz="600" dirty="0">
                <a:latin typeface="Gulim"/>
                <a:cs typeface="Gulim"/>
              </a:rPr>
              <a:t>to the </a:t>
            </a:r>
            <a:r>
              <a:rPr sz="600" spc="-5" dirty="0">
                <a:latin typeface="Gulim"/>
                <a:cs typeface="Gulim"/>
              </a:rPr>
              <a:t>effectiveness or safety of any design  incorporating </a:t>
            </a:r>
            <a:r>
              <a:rPr sz="600" dirty="0">
                <a:latin typeface="Gulim"/>
                <a:cs typeface="Gulim"/>
              </a:rPr>
              <a:t>LG Chem </a:t>
            </a:r>
            <a:r>
              <a:rPr sz="600" spc="-5" dirty="0">
                <a:latin typeface="Gulim"/>
                <a:cs typeface="Gulim"/>
              </a:rPr>
              <a:t>materials, products, recommendations or advice. </a:t>
            </a:r>
            <a:r>
              <a:rPr sz="600" dirty="0">
                <a:latin typeface="Gulim"/>
                <a:cs typeface="Gulim"/>
              </a:rPr>
              <a:t>Further, </a:t>
            </a:r>
            <a:r>
              <a:rPr sz="600" spc="-5" dirty="0">
                <a:latin typeface="Gulim"/>
                <a:cs typeface="Gulim"/>
              </a:rPr>
              <a:t>any information contained herein shall not be construed as </a:t>
            </a:r>
            <a:r>
              <a:rPr sz="600" dirty="0">
                <a:latin typeface="Gulim"/>
                <a:cs typeface="Gulim"/>
              </a:rPr>
              <a:t>a </a:t>
            </a:r>
            <a:r>
              <a:rPr sz="600" spc="-5" dirty="0">
                <a:latin typeface="Gulim"/>
                <a:cs typeface="Gulim"/>
              </a:rPr>
              <a:t>part legally biding offer.  Especially, </a:t>
            </a:r>
            <a:r>
              <a:rPr sz="600" dirty="0">
                <a:latin typeface="Gulim"/>
                <a:cs typeface="Gulim"/>
              </a:rPr>
              <a:t>the </a:t>
            </a:r>
            <a:r>
              <a:rPr sz="600" spc="-5" dirty="0">
                <a:latin typeface="Gulim"/>
                <a:cs typeface="Gulim"/>
              </a:rPr>
              <a:t>typical values should be regarded as reference values only and not as biding minimum values. Each user bear </a:t>
            </a:r>
            <a:r>
              <a:rPr sz="600" spc="10" dirty="0">
                <a:latin typeface="Gulim"/>
                <a:cs typeface="Gulim"/>
              </a:rPr>
              <a:t>full </a:t>
            </a:r>
            <a:r>
              <a:rPr sz="600" spc="-5" dirty="0">
                <a:latin typeface="Gulim"/>
                <a:cs typeface="Gulim"/>
              </a:rPr>
              <a:t>responsibility for making its </a:t>
            </a:r>
            <a:r>
              <a:rPr sz="600" dirty="0">
                <a:latin typeface="Gulim"/>
                <a:cs typeface="Gulim"/>
              </a:rPr>
              <a:t>own  </a:t>
            </a:r>
            <a:r>
              <a:rPr sz="600" spc="-5" dirty="0">
                <a:latin typeface="Gulim"/>
                <a:cs typeface="Gulim"/>
              </a:rPr>
              <a:t>determination as </a:t>
            </a:r>
            <a:r>
              <a:rPr sz="600" dirty="0">
                <a:latin typeface="Gulim"/>
                <a:cs typeface="Gulim"/>
              </a:rPr>
              <a:t>to the </a:t>
            </a:r>
            <a:r>
              <a:rPr sz="600" spc="-5" dirty="0">
                <a:latin typeface="Gulim"/>
                <a:cs typeface="Gulim"/>
              </a:rPr>
              <a:t>suitability of </a:t>
            </a:r>
            <a:r>
              <a:rPr sz="600" dirty="0">
                <a:latin typeface="Gulim"/>
                <a:cs typeface="Gulim"/>
              </a:rPr>
              <a:t>LG </a:t>
            </a:r>
            <a:r>
              <a:rPr sz="600" spc="-5" dirty="0">
                <a:latin typeface="Gulim"/>
                <a:cs typeface="Gulim"/>
              </a:rPr>
              <a:t>Chem`s materials, products, recommendations, or advice for its </a:t>
            </a:r>
            <a:r>
              <a:rPr sz="600" dirty="0">
                <a:latin typeface="Gulim"/>
                <a:cs typeface="Gulim"/>
              </a:rPr>
              <a:t>own </a:t>
            </a:r>
            <a:r>
              <a:rPr sz="600" spc="-5" dirty="0">
                <a:latin typeface="Gulim"/>
                <a:cs typeface="Gulim"/>
              </a:rPr>
              <a:t>particular use. Each user must identify and perform all tests  and analysis necessary </a:t>
            </a:r>
            <a:r>
              <a:rPr sz="600" dirty="0">
                <a:latin typeface="Gulim"/>
                <a:cs typeface="Gulim"/>
              </a:rPr>
              <a:t>to </a:t>
            </a:r>
            <a:r>
              <a:rPr sz="600" spc="-5" dirty="0">
                <a:latin typeface="Gulim"/>
                <a:cs typeface="Gulim"/>
              </a:rPr>
              <a:t>assure that its finished parts incorporating </a:t>
            </a:r>
            <a:r>
              <a:rPr sz="600" dirty="0">
                <a:latin typeface="Gulim"/>
                <a:cs typeface="Gulim"/>
              </a:rPr>
              <a:t>LG Chem </a:t>
            </a:r>
            <a:r>
              <a:rPr sz="600" spc="-5" dirty="0">
                <a:latin typeface="Gulim"/>
                <a:cs typeface="Gulim"/>
              </a:rPr>
              <a:t>material or products </a:t>
            </a:r>
            <a:r>
              <a:rPr sz="600" dirty="0">
                <a:latin typeface="Gulim"/>
                <a:cs typeface="Gulim"/>
              </a:rPr>
              <a:t>will </a:t>
            </a:r>
            <a:r>
              <a:rPr sz="600" spc="-5" dirty="0">
                <a:latin typeface="Gulim"/>
                <a:cs typeface="Gulim"/>
              </a:rPr>
              <a:t>be safe and suitable for </a:t>
            </a:r>
            <a:r>
              <a:rPr sz="600" dirty="0">
                <a:latin typeface="Gulim"/>
                <a:cs typeface="Gulim"/>
              </a:rPr>
              <a:t>use </a:t>
            </a:r>
            <a:r>
              <a:rPr sz="600" spc="-5" dirty="0">
                <a:latin typeface="Gulim"/>
                <a:cs typeface="Gulim"/>
              </a:rPr>
              <a:t>under end-use conditions. </a:t>
            </a:r>
            <a:r>
              <a:rPr sz="600" dirty="0">
                <a:latin typeface="Gulim"/>
                <a:cs typeface="Gulim"/>
              </a:rPr>
              <a:t>The </a:t>
            </a:r>
            <a:r>
              <a:rPr sz="600" spc="-5" dirty="0">
                <a:latin typeface="Gulim"/>
                <a:cs typeface="Gulim"/>
              </a:rPr>
              <a:t>data  contained herein can be changed </a:t>
            </a:r>
            <a:r>
              <a:rPr sz="600" dirty="0">
                <a:latin typeface="Gulim"/>
                <a:cs typeface="Gulim"/>
              </a:rPr>
              <a:t>without </a:t>
            </a:r>
            <a:r>
              <a:rPr sz="600" spc="-5" dirty="0">
                <a:latin typeface="Gulim"/>
                <a:cs typeface="Gulim"/>
              </a:rPr>
              <a:t>notice as </a:t>
            </a:r>
            <a:r>
              <a:rPr sz="600" dirty="0">
                <a:latin typeface="Gulim"/>
                <a:cs typeface="Gulim"/>
              </a:rPr>
              <a:t>a </a:t>
            </a:r>
            <a:r>
              <a:rPr sz="600" spc="-5" dirty="0">
                <a:latin typeface="Gulim"/>
                <a:cs typeface="Gulim"/>
              </a:rPr>
              <a:t>result of </a:t>
            </a:r>
            <a:r>
              <a:rPr sz="600" dirty="0">
                <a:latin typeface="Gulim"/>
                <a:cs typeface="Gulim"/>
              </a:rPr>
              <a:t>the </a:t>
            </a:r>
            <a:r>
              <a:rPr sz="600" spc="-5" dirty="0">
                <a:latin typeface="Gulim"/>
                <a:cs typeface="Gulim"/>
              </a:rPr>
              <a:t>quality improvement of </a:t>
            </a:r>
            <a:r>
              <a:rPr sz="600" dirty="0">
                <a:latin typeface="Gulim"/>
                <a:cs typeface="Gulim"/>
              </a:rPr>
              <a:t>the</a:t>
            </a:r>
            <a:r>
              <a:rPr sz="600" spc="-90" dirty="0">
                <a:latin typeface="Gulim"/>
                <a:cs typeface="Gulim"/>
              </a:rPr>
              <a:t> </a:t>
            </a:r>
            <a:r>
              <a:rPr sz="600" spc="-5" dirty="0">
                <a:latin typeface="Gulim"/>
                <a:cs typeface="Gulim"/>
              </a:rPr>
              <a:t>products.</a:t>
            </a:r>
            <a:endParaRPr sz="6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</a:pPr>
            <a:r>
              <a:rPr sz="600" spc="-5" dirty="0">
                <a:latin typeface="Gulim"/>
                <a:cs typeface="Gulim"/>
              </a:rPr>
              <a:t>Copyrightⓒ </a:t>
            </a:r>
            <a:r>
              <a:rPr sz="600" dirty="0">
                <a:latin typeface="Gulim"/>
                <a:cs typeface="Gulim"/>
              </a:rPr>
              <a:t>2010 LG </a:t>
            </a:r>
            <a:r>
              <a:rPr sz="600" spc="-5" dirty="0">
                <a:latin typeface="Gulim"/>
                <a:cs typeface="Gulim"/>
              </a:rPr>
              <a:t>Chem. All right</a:t>
            </a:r>
            <a:r>
              <a:rPr sz="600" spc="-25" dirty="0">
                <a:latin typeface="Gulim"/>
                <a:cs typeface="Gulim"/>
              </a:rPr>
              <a:t> </a:t>
            </a:r>
            <a:r>
              <a:rPr sz="600" spc="-5" dirty="0">
                <a:latin typeface="Gulim"/>
                <a:cs typeface="Gulim"/>
              </a:rPr>
              <a:t>reserved</a:t>
            </a:r>
            <a:endParaRPr sz="600">
              <a:latin typeface="Gulim"/>
              <a:cs typeface="Guli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6900" y="8043862"/>
            <a:ext cx="5977255" cy="0"/>
          </a:xfrm>
          <a:custGeom>
            <a:avLst/>
            <a:gdLst/>
            <a:ahLst/>
            <a:cxnLst/>
            <a:rect l="l" t="t" r="r" b="b"/>
            <a:pathLst>
              <a:path w="5977255">
                <a:moveTo>
                  <a:pt x="0" y="0"/>
                </a:moveTo>
                <a:lnTo>
                  <a:pt x="597700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54029" y="802181"/>
            <a:ext cx="1847850" cy="196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0411" y="199167"/>
            <a:ext cx="2131715" cy="461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203066" y="115649"/>
            <a:ext cx="1717039" cy="933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-34928" y="7924801"/>
            <a:ext cx="7045327" cy="1219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 txBox="1"/>
          <p:nvPr/>
        </p:nvSpPr>
        <p:spPr>
          <a:xfrm>
            <a:off x="555142" y="5679490"/>
            <a:ext cx="4319270" cy="14811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1440" indent="-79375">
              <a:lnSpc>
                <a:spcPct val="100000"/>
              </a:lnSpc>
              <a:spcBef>
                <a:spcPts val="195"/>
              </a:spcBef>
              <a:buFont typeface="Malgun Gothic"/>
              <a:buChar char="•"/>
              <a:tabLst>
                <a:tab pos="92075" algn="l"/>
              </a:tabLst>
            </a:pPr>
            <a:r>
              <a:rPr lang="ru-RU" sz="800" b="1" spc="-15" dirty="0" smtClean="0">
                <a:latin typeface="Malgun Gothic"/>
                <a:cs typeface="Malgun Gothic"/>
              </a:rPr>
              <a:t> Ниже указаны контактные данные для получения более подробной информации </a:t>
            </a:r>
            <a:endParaRPr sz="800" dirty="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281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Gulim</vt:lpstr>
      <vt:lpstr>Malgun Gothic</vt:lpstr>
      <vt:lpstr>Arial</vt:lpstr>
      <vt:lpstr>Calibri</vt:lpstr>
      <vt:lpstr>Times New Roman</vt:lpstr>
      <vt:lpstr>Office Theme</vt:lpstr>
      <vt:lpstr>PA970 Модификатор перерабатываемости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6</cp:revision>
  <dcterms:created xsi:type="dcterms:W3CDTF">2019-12-25T14:28:44Z</dcterms:created>
  <dcterms:modified xsi:type="dcterms:W3CDTF">2019-12-26T08:23:29Z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2019-12-25T00:00:00Z</vt:filetime>
  </property>
</Properties>
</file>